
<file path=[Content_Types].xml><?xml version="1.0" encoding="utf-8"?>
<Types xmlns="http://schemas.openxmlformats.org/package/2006/content-types">
  <Default Extension="aac" ContentType="audio/aac"/>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64" r:id="rId4"/>
  </p:sldMasterIdLst>
  <p:notesMasterIdLst>
    <p:notesMasterId r:id="rId18"/>
  </p:notesMasterIdLst>
  <p:handoutMasterIdLst>
    <p:handoutMasterId r:id="rId19"/>
  </p:handoutMasterIdLst>
  <p:sldIdLst>
    <p:sldId id="256" r:id="rId5"/>
    <p:sldId id="272" r:id="rId6"/>
    <p:sldId id="262" r:id="rId7"/>
    <p:sldId id="259" r:id="rId8"/>
    <p:sldId id="263" r:id="rId9"/>
    <p:sldId id="265" r:id="rId10"/>
    <p:sldId id="266" r:id="rId11"/>
    <p:sldId id="267" r:id="rId12"/>
    <p:sldId id="268" r:id="rId13"/>
    <p:sldId id="269" r:id="rId14"/>
    <p:sldId id="270" r:id="rId15"/>
    <p:sldId id="271" r:id="rId16"/>
    <p:sldId id="26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DF1B87-B0B5-44F3-93A9-57CED6CD1583}" v="64" dt="2023-09-03T15:41:08.5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6370" autoAdjust="0"/>
  </p:normalViewPr>
  <p:slideViewPr>
    <p:cSldViewPr snapToGrid="0">
      <p:cViewPr varScale="1">
        <p:scale>
          <a:sx n="69" d="100"/>
          <a:sy n="69" d="100"/>
        </p:scale>
        <p:origin x="456" y="56"/>
      </p:cViewPr>
      <p:guideLst/>
    </p:cSldViewPr>
  </p:slideViewPr>
  <p:outlineViewPr>
    <p:cViewPr>
      <p:scale>
        <a:sx n="33" d="100"/>
        <a:sy n="33" d="100"/>
      </p:scale>
      <p:origin x="0" y="-4266"/>
    </p:cViewPr>
  </p:outlin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09A7646-64A1-4BED-BA0B-77C27DE51A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ABEFC0-5AA8-4302-B8B2-9ACD77A2E1D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482F98B-3DC8-431B-BBBF-B7C2B94E730B}" type="datetimeFigureOut">
              <a:rPr lang="en-US" smtClean="0"/>
              <a:t>9/5/2023</a:t>
            </a:fld>
            <a:endParaRPr lang="en-US" dirty="0"/>
          </a:p>
        </p:txBody>
      </p:sp>
      <p:sp>
        <p:nvSpPr>
          <p:cNvPr id="4" name="Footer Placeholder 3">
            <a:extLst>
              <a:ext uri="{FF2B5EF4-FFF2-40B4-BE49-F238E27FC236}">
                <a16:creationId xmlns:a16="http://schemas.microsoft.com/office/drawing/2014/main" id="{016656EA-4150-44D1-821F-53CA0DBA1A3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6184F06-C917-4D16-B46F-633E54CA499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1F4691-38BC-4357-BA2E-AC7731A10A45}" type="slidenum">
              <a:rPr lang="en-US" smtClean="0"/>
              <a:t>‹#›</a:t>
            </a:fld>
            <a:endParaRPr lang="en-US" dirty="0"/>
          </a:p>
        </p:txBody>
      </p:sp>
    </p:spTree>
    <p:extLst>
      <p:ext uri="{BB962C8B-B14F-4D97-AF65-F5344CB8AC3E}">
        <p14:creationId xmlns:p14="http://schemas.microsoft.com/office/powerpoint/2010/main" val="329006073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jpeg>
</file>

<file path=ppt/media/image6.jpeg>
</file>

<file path=ppt/media/media1.mp3>
</file>

<file path=ppt/media/media10.mp3>
</file>

<file path=ppt/media/media11.mp3>
</file>

<file path=ppt/media/media12.mp3>
</file>

<file path=ppt/media/media13.mp3>
</file>

<file path=ppt/media/media2.mp3>
</file>

<file path=ppt/media/media3.mp3>
</file>

<file path=ppt/media/media4.mp3>
</file>

<file path=ppt/media/media5.mp3>
</file>

<file path=ppt/media/media6.mp3>
</file>

<file path=ppt/media/media7.aac>
</file>

<file path=ppt/media/media8.aac>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7300D2-6E0D-49B5-9AB1-C6683F5C846D}" type="datetimeFigureOut">
              <a:rPr lang="en-US" smtClean="0"/>
              <a:t>9/5/2023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025FD9-6782-4777-BD37-B8EEBEF1E497}" type="slidenum">
              <a:rPr lang="en-US" smtClean="0"/>
              <a:t>‹#›</a:t>
            </a:fld>
            <a:endParaRPr lang="en-US" dirty="0"/>
          </a:p>
        </p:txBody>
      </p:sp>
    </p:spTree>
    <p:extLst>
      <p:ext uri="{BB962C8B-B14F-4D97-AF65-F5344CB8AC3E}">
        <p14:creationId xmlns:p14="http://schemas.microsoft.com/office/powerpoint/2010/main" val="3720810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1</a:t>
            </a:fld>
            <a:endParaRPr lang="en-US" dirty="0"/>
          </a:p>
        </p:txBody>
      </p:sp>
    </p:spTree>
    <p:extLst>
      <p:ext uri="{BB962C8B-B14F-4D97-AF65-F5344CB8AC3E}">
        <p14:creationId xmlns:p14="http://schemas.microsoft.com/office/powerpoint/2010/main" val="2793835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3</a:t>
            </a:fld>
            <a:endParaRPr lang="en-US" dirty="0"/>
          </a:p>
        </p:txBody>
      </p:sp>
    </p:spTree>
    <p:extLst>
      <p:ext uri="{BB962C8B-B14F-4D97-AF65-F5344CB8AC3E}">
        <p14:creationId xmlns:p14="http://schemas.microsoft.com/office/powerpoint/2010/main" val="742883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4</a:t>
            </a:fld>
            <a:endParaRPr lang="en-US" dirty="0"/>
          </a:p>
        </p:txBody>
      </p:sp>
    </p:spTree>
    <p:extLst>
      <p:ext uri="{BB962C8B-B14F-4D97-AF65-F5344CB8AC3E}">
        <p14:creationId xmlns:p14="http://schemas.microsoft.com/office/powerpoint/2010/main" val="40574567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13</a:t>
            </a:fld>
            <a:endParaRPr lang="en-US" dirty="0"/>
          </a:p>
        </p:txBody>
      </p:sp>
    </p:spTree>
    <p:extLst>
      <p:ext uri="{BB962C8B-B14F-4D97-AF65-F5344CB8AC3E}">
        <p14:creationId xmlns:p14="http://schemas.microsoft.com/office/powerpoint/2010/main" val="2822790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9/5/2023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54660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9/5/2023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43974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9/5/2023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97192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9/5/2023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81794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9/5/2023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0662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9/5/2023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13777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9/5/2023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9466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9/5/2023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32046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9/5/2023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64920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906981"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9/5/2023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
        <p:nvSpPr>
          <p:cNvPr id="11" name="Content Placeholder 2">
            <a:extLst>
              <a:ext uri="{FF2B5EF4-FFF2-40B4-BE49-F238E27FC236}">
                <a16:creationId xmlns:a16="http://schemas.microsoft.com/office/drawing/2014/main" id="{87B0DF2F-DAFD-4616-9E25-0C28D75BF306}"/>
              </a:ext>
            </a:extLst>
          </p:cNvPr>
          <p:cNvSpPr>
            <a:spLocks noGrp="1"/>
          </p:cNvSpPr>
          <p:nvPr>
            <p:ph idx="13"/>
          </p:nvPr>
        </p:nvSpPr>
        <p:spPr>
          <a:xfrm>
            <a:off x="6491805"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a:extLst>
              <a:ext uri="{FF2B5EF4-FFF2-40B4-BE49-F238E27FC236}">
                <a16:creationId xmlns:a16="http://schemas.microsoft.com/office/drawing/2014/main" id="{336DA0F9-D851-437C-A45B-EC125A3D3DB3}"/>
              </a:ext>
            </a:extLst>
          </p:cNvPr>
          <p:cNvSpPr>
            <a:spLocks noGrp="1"/>
          </p:cNvSpPr>
          <p:nvPr>
            <p:ph idx="14"/>
          </p:nvPr>
        </p:nvSpPr>
        <p:spPr>
          <a:xfrm>
            <a:off x="9076629"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a:extLst>
              <a:ext uri="{FF2B5EF4-FFF2-40B4-BE49-F238E27FC236}">
                <a16:creationId xmlns:a16="http://schemas.microsoft.com/office/drawing/2014/main" id="{0FF0BA98-3AB4-4D88-B1C2-6279BCACFAD9}"/>
              </a:ext>
            </a:extLst>
          </p:cNvPr>
          <p:cNvSpPr>
            <a:spLocks noGrp="1"/>
          </p:cNvSpPr>
          <p:nvPr>
            <p:ph type="body" sz="quarter" idx="15"/>
          </p:nvPr>
        </p:nvSpPr>
        <p:spPr>
          <a:xfrm>
            <a:off x="3887792" y="3971924"/>
            <a:ext cx="2477419" cy="8032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5">
            <a:extLst>
              <a:ext uri="{FF2B5EF4-FFF2-40B4-BE49-F238E27FC236}">
                <a16:creationId xmlns:a16="http://schemas.microsoft.com/office/drawing/2014/main" id="{D9DEF72B-B924-4A0D-8C83-3B370632C0D3}"/>
              </a:ext>
            </a:extLst>
          </p:cNvPr>
          <p:cNvSpPr>
            <a:spLocks noGrp="1"/>
          </p:cNvSpPr>
          <p:nvPr>
            <p:ph type="body" sz="quarter" idx="16"/>
          </p:nvPr>
        </p:nvSpPr>
        <p:spPr>
          <a:xfrm>
            <a:off x="6472616" y="3971925"/>
            <a:ext cx="2477419" cy="8032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E9D30C54-E9E8-4300-8DA4-352DB3A71A4F}"/>
              </a:ext>
            </a:extLst>
          </p:cNvPr>
          <p:cNvSpPr>
            <a:spLocks noGrp="1"/>
          </p:cNvSpPr>
          <p:nvPr>
            <p:ph type="body" sz="quarter" idx="17"/>
          </p:nvPr>
        </p:nvSpPr>
        <p:spPr>
          <a:xfrm>
            <a:off x="9070240" y="3971924"/>
            <a:ext cx="2458230" cy="8032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50801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9/5/2023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0594109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9/5/2023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35939692"/>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2.png"/><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2.png"/><Relationship Id="rId4" Type="http://schemas.openxmlformats.org/officeDocument/2006/relationships/image" Target="../media/image5.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p3"/><Relationship Id="rId1" Type="http://schemas.microsoft.com/office/2007/relationships/media" Target="../media/media12.mp3"/><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2.png"/><Relationship Id="rId5" Type="http://schemas.openxmlformats.org/officeDocument/2006/relationships/image" Target="../media/image6.jpeg"/><Relationship Id="rId4" Type="http://schemas.openxmlformats.org/officeDocument/2006/relationships/notesSlide" Target="../notesSlides/notesSlide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aac"/><Relationship Id="rId1" Type="http://schemas.microsoft.com/office/2007/relationships/media" Target="../media/media7.aac"/><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aac"/><Relationship Id="rId1" Type="http://schemas.microsoft.com/office/2007/relationships/media" Target="../media/media8.aac"/><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869841E-71E7-4F51-8E6F-5E8A5E375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Plans">
            <a:extLst>
              <a:ext uri="{FF2B5EF4-FFF2-40B4-BE49-F238E27FC236}">
                <a16:creationId xmlns:a16="http://schemas.microsoft.com/office/drawing/2014/main" id="{A3A2E0DA-DA21-447D-AD1F-3DB915DD051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7913" y="205739"/>
            <a:ext cx="12188932" cy="6858000"/>
          </a:xfrm>
          <a:prstGeom prst="rect">
            <a:avLst/>
          </a:prstGeom>
        </p:spPr>
      </p:pic>
      <p:sp>
        <p:nvSpPr>
          <p:cNvPr id="12" name="Rectangle 11">
            <a:extLst>
              <a:ext uri="{FF2B5EF4-FFF2-40B4-BE49-F238E27FC236}">
                <a16:creationId xmlns:a16="http://schemas.microsoft.com/office/drawing/2014/main" id="{594B067E-A161-4B29-A8FA-FEEB194495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7D6CA50C-1A88-4B3F-A34F-FE199F4205A2}"/>
              </a:ext>
            </a:extLst>
          </p:cNvPr>
          <p:cNvSpPr>
            <a:spLocks noGrp="1"/>
          </p:cNvSpPr>
          <p:nvPr>
            <p:ph type="ctrTitle"/>
          </p:nvPr>
        </p:nvSpPr>
        <p:spPr>
          <a:xfrm>
            <a:off x="142613" y="1258350"/>
            <a:ext cx="4236439" cy="1026251"/>
          </a:xfrm>
        </p:spPr>
        <p:txBody>
          <a:bodyPr>
            <a:normAutofit fontScale="90000"/>
          </a:bodyPr>
          <a:lstStyle/>
          <a:p>
            <a:r>
              <a:rPr lang="en-US" sz="4000" dirty="0">
                <a:latin typeface="Times New Roman" panose="02020603050405020304" pitchFamily="18" charset="0"/>
                <a:cs typeface="Times New Roman" panose="02020603050405020304" pitchFamily="18" charset="0"/>
              </a:rPr>
              <a:t>COMPLIER DESGIN</a:t>
            </a:r>
          </a:p>
        </p:txBody>
      </p:sp>
      <p:sp>
        <p:nvSpPr>
          <p:cNvPr id="3" name="Subtitle 2">
            <a:extLst>
              <a:ext uri="{FF2B5EF4-FFF2-40B4-BE49-F238E27FC236}">
                <a16:creationId xmlns:a16="http://schemas.microsoft.com/office/drawing/2014/main" id="{C9CC2D51-705E-403A-AC0E-9157DC5513A8}"/>
              </a:ext>
            </a:extLst>
          </p:cNvPr>
          <p:cNvSpPr>
            <a:spLocks noGrp="1"/>
          </p:cNvSpPr>
          <p:nvPr>
            <p:ph type="subTitle" idx="1"/>
          </p:nvPr>
        </p:nvSpPr>
        <p:spPr>
          <a:xfrm>
            <a:off x="10981" y="2490340"/>
            <a:ext cx="4149539" cy="2843867"/>
          </a:xfrm>
        </p:spPr>
        <p:txBody>
          <a:bodyPr>
            <a:normAutofit/>
          </a:bodyPr>
          <a:lstStyle/>
          <a:p>
            <a:r>
              <a:rPr lang="en-US" sz="3200" b="1" dirty="0">
                <a:latin typeface="Times New Roman" panose="02020603050405020304" pitchFamily="18" charset="0"/>
                <a:cs typeface="Times New Roman" panose="02020603050405020304" pitchFamily="18" charset="0"/>
              </a:rPr>
              <a:t>BATCH-17</a:t>
            </a:r>
            <a:endParaRPr lang="en-IN" sz="3200" b="1" dirty="0">
              <a:latin typeface="Times New Roman" panose="02020603050405020304" pitchFamily="18" charset="0"/>
              <a:cs typeface="Times New Roman" panose="02020603050405020304" pitchFamily="18" charset="0"/>
            </a:endParaRPr>
          </a:p>
          <a:p>
            <a:r>
              <a:rPr lang="en-IN" sz="2000" b="1" dirty="0">
                <a:solidFill>
                  <a:schemeClr val="tx1"/>
                </a:solidFill>
                <a:latin typeface="Times New Roman" panose="02020603050405020304" pitchFamily="18" charset="0"/>
                <a:cs typeface="Times New Roman" panose="02020603050405020304" pitchFamily="18" charset="0"/>
              </a:rPr>
              <a:t>T.S SUDHA KIRAN- 211FA04003; RAVIKIRAN.K-211FA04043; DEEPTHI.U-211FA04046</a:t>
            </a:r>
            <a:r>
              <a:rPr lang="en-IN" sz="2000" b="1">
                <a:solidFill>
                  <a:schemeClr val="tx1"/>
                </a:solidFill>
                <a:latin typeface="Times New Roman" panose="02020603050405020304" pitchFamily="18" charset="0"/>
                <a:cs typeface="Times New Roman" panose="02020603050405020304" pitchFamily="18" charset="0"/>
              </a:rPr>
              <a:t>;  SAHILRAJ-211FA04677</a:t>
            </a:r>
            <a:endParaRPr lang="en-IN" sz="2000" dirty="0">
              <a:solidFill>
                <a:schemeClr val="tx1"/>
              </a:solidFill>
              <a:latin typeface="Times New Roman" panose="02020603050405020304" pitchFamily="18" charset="0"/>
              <a:cs typeface="Times New Roman" panose="02020603050405020304" pitchFamily="18" charset="0"/>
            </a:endParaRPr>
          </a:p>
          <a:p>
            <a:endParaRPr lang="en-US" dirty="0"/>
          </a:p>
        </p:txBody>
      </p:sp>
      <p:sp>
        <p:nvSpPr>
          <p:cNvPr id="14" name="Rectangle 13">
            <a:extLst>
              <a:ext uri="{FF2B5EF4-FFF2-40B4-BE49-F238E27FC236}">
                <a16:creationId xmlns:a16="http://schemas.microsoft.com/office/drawing/2014/main" id="{C20C741F-0826-4AB6-A92E-AB4EB50216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pic>
        <p:nvPicPr>
          <p:cNvPr id="4" name="WhatsApp Audio 2023-09-03 at 14.26.29">
            <a:hlinkClick r:id="" action="ppaction://media"/>
            <a:extLst>
              <a:ext uri="{FF2B5EF4-FFF2-40B4-BE49-F238E27FC236}">
                <a16:creationId xmlns:a16="http://schemas.microsoft.com/office/drawing/2014/main" id="{803E59C1-E205-C5D3-0DFB-89021DB18DB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12664" y="6632448"/>
            <a:ext cx="406400" cy="406400"/>
          </a:xfrm>
          <a:prstGeom prst="rect">
            <a:avLst/>
          </a:prstGeom>
        </p:spPr>
      </p:pic>
    </p:spTree>
    <p:extLst>
      <p:ext uri="{BB962C8B-B14F-4D97-AF65-F5344CB8AC3E}">
        <p14:creationId xmlns:p14="http://schemas.microsoft.com/office/powerpoint/2010/main" val="274582891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0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OUTPUT</a:t>
            </a:r>
            <a:endParaRPr lang="en-IN" dirty="0">
              <a:latin typeface="Times New Roman" panose="02020603050405020304" pitchFamily="18" charset="0"/>
              <a:cs typeface="Times New Roman" panose="02020603050405020304" pitchFamily="18" charset="0"/>
            </a:endParaRPr>
          </a:p>
        </p:txBody>
      </p:sp>
      <p:pic>
        <p:nvPicPr>
          <p:cNvPr id="4" name="Content Placeholder 3"/>
          <p:cNvPicPr>
            <a:picLocks noGrp="1"/>
          </p:cNvPicPr>
          <p:nvPr>
            <p:ph idx="1"/>
          </p:nvPr>
        </p:nvPicPr>
        <p:blipFill>
          <a:blip r:embed="rId4" cstate="print">
            <a:extLst>
              <a:ext uri="{28A0092B-C50C-407E-A947-70E740481C1C}">
                <a14:useLocalDpi xmlns:a14="http://schemas.microsoft.com/office/drawing/2010/main" val="0"/>
              </a:ext>
            </a:extLst>
          </a:blip>
          <a:srcRect/>
          <a:stretch>
            <a:fillRect/>
          </a:stretch>
        </p:blipFill>
        <p:spPr bwMode="auto">
          <a:xfrm>
            <a:off x="4318234" y="1530991"/>
            <a:ext cx="6014486" cy="4344029"/>
          </a:xfrm>
          <a:prstGeom prst="rect">
            <a:avLst/>
          </a:prstGeom>
          <a:noFill/>
          <a:ln>
            <a:noFill/>
          </a:ln>
        </p:spPr>
      </p:pic>
      <p:sp>
        <p:nvSpPr>
          <p:cNvPr id="3" name="TextBox 2">
            <a:extLst>
              <a:ext uri="{FF2B5EF4-FFF2-40B4-BE49-F238E27FC236}">
                <a16:creationId xmlns:a16="http://schemas.microsoft.com/office/drawing/2014/main" id="{2FF95171-AB91-174F-C314-D2A01C48F880}"/>
              </a:ext>
            </a:extLst>
          </p:cNvPr>
          <p:cNvSpPr txBox="1"/>
          <p:nvPr/>
        </p:nvSpPr>
        <p:spPr>
          <a:xfrm>
            <a:off x="4171950" y="731520"/>
            <a:ext cx="1805940" cy="369332"/>
          </a:xfrm>
          <a:prstGeom prst="rect">
            <a:avLst/>
          </a:prstGeom>
          <a:noFill/>
        </p:spPr>
        <p:txBody>
          <a:bodyPr wrap="square" rtlCol="0">
            <a:spAutoFit/>
          </a:bodyPr>
          <a:lstStyle/>
          <a:p>
            <a:r>
              <a:rPr lang="en-US" dirty="0"/>
              <a:t>Test Case-1:</a:t>
            </a:r>
            <a:endParaRPr lang="en-IN" dirty="0"/>
          </a:p>
        </p:txBody>
      </p:sp>
      <p:pic>
        <p:nvPicPr>
          <p:cNvPr id="5" name="WhatsApp Audio 2023-09-03 at 14.26.58">
            <a:hlinkClick r:id="" action="ppaction://media"/>
            <a:extLst>
              <a:ext uri="{FF2B5EF4-FFF2-40B4-BE49-F238E27FC236}">
                <a16:creationId xmlns:a16="http://schemas.microsoft.com/office/drawing/2014/main" id="{9DDB0443-0E9A-CE61-7B19-C645974886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09821" y="6271202"/>
            <a:ext cx="406400" cy="406400"/>
          </a:xfrm>
          <a:prstGeom prst="rect">
            <a:avLst/>
          </a:prstGeom>
        </p:spPr>
      </p:pic>
    </p:spTree>
    <p:extLst>
      <p:ext uri="{BB962C8B-B14F-4D97-AF65-F5344CB8AC3E}">
        <p14:creationId xmlns:p14="http://schemas.microsoft.com/office/powerpoint/2010/main" val="124604557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10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31670" y="1123712"/>
            <a:ext cx="7399090" cy="5120010"/>
          </a:xfrm>
          <a:prstGeom prst="rect">
            <a:avLst/>
          </a:prstGeom>
          <a:noFill/>
          <a:ln>
            <a:noFill/>
          </a:ln>
        </p:spPr>
      </p:pic>
      <p:sp>
        <p:nvSpPr>
          <p:cNvPr id="3" name="TextBox 2">
            <a:extLst>
              <a:ext uri="{FF2B5EF4-FFF2-40B4-BE49-F238E27FC236}">
                <a16:creationId xmlns:a16="http://schemas.microsoft.com/office/drawing/2014/main" id="{AB8659A4-1B50-F845-CD87-23AA3D849660}"/>
              </a:ext>
            </a:extLst>
          </p:cNvPr>
          <p:cNvSpPr txBox="1"/>
          <p:nvPr/>
        </p:nvSpPr>
        <p:spPr>
          <a:xfrm>
            <a:off x="571500" y="754380"/>
            <a:ext cx="1531620" cy="369332"/>
          </a:xfrm>
          <a:prstGeom prst="rect">
            <a:avLst/>
          </a:prstGeom>
          <a:noFill/>
        </p:spPr>
        <p:txBody>
          <a:bodyPr wrap="square" rtlCol="0">
            <a:spAutoFit/>
          </a:bodyPr>
          <a:lstStyle/>
          <a:p>
            <a:r>
              <a:rPr lang="en-US" dirty="0"/>
              <a:t>Test Case-2:</a:t>
            </a:r>
            <a:endParaRPr lang="en-IN" dirty="0"/>
          </a:p>
        </p:txBody>
      </p:sp>
      <p:pic>
        <p:nvPicPr>
          <p:cNvPr id="4" name="WhatsApp Audio 2023-09-02 at 00.49.15">
            <a:hlinkClick r:id="" action="ppaction://media"/>
            <a:extLst>
              <a:ext uri="{FF2B5EF4-FFF2-40B4-BE49-F238E27FC236}">
                <a16:creationId xmlns:a16="http://schemas.microsoft.com/office/drawing/2014/main" id="{9CC8F79B-8119-AAC3-8E9E-85416AA992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91348" y="6243722"/>
            <a:ext cx="406400" cy="406400"/>
          </a:xfrm>
          <a:prstGeom prst="rect">
            <a:avLst/>
          </a:prstGeom>
        </p:spPr>
      </p:pic>
    </p:spTree>
    <p:extLst>
      <p:ext uri="{BB962C8B-B14F-4D97-AF65-F5344CB8AC3E}">
        <p14:creationId xmlns:p14="http://schemas.microsoft.com/office/powerpoint/2010/main" val="171572711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9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anose="02020603050405020304" pitchFamily="18" charset="0"/>
                <a:cs typeface="Times New Roman" panose="02020603050405020304" pitchFamily="18" charset="0"/>
              </a:rPr>
              <a:t>CONCLUSION</a:t>
            </a:r>
            <a:endParaRPr lang="en-IN" sz="32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marL="0" indent="0">
              <a:buNone/>
            </a:pPr>
            <a:r>
              <a:rPr lang="en-US" sz="2400" dirty="0">
                <a:solidFill>
                  <a:schemeClr val="tx1"/>
                </a:solidFill>
                <a:latin typeface="Times New Roman" panose="02020603050405020304" pitchFamily="18" charset="0"/>
                <a:cs typeface="Times New Roman" panose="02020603050405020304" pitchFamily="18" charset="0"/>
              </a:rPr>
              <a:t>In conclusion, our exploration of Augmented Grammar, LR(0) states, transitions, and the construction of a parsing table highlights their significance in parsing and verifying input strings. The parsing table serves as a valuable tool for efficiently determining the validity of various input strings according to the grammar rules defined. This research enhances our understanding of formal language theory and parsing techniques, contributing to the broader field of computational linguistics and compiler design</a:t>
            </a:r>
            <a:endParaRPr lang="en-IN" sz="2400" dirty="0">
              <a:solidFill>
                <a:schemeClr val="tx1"/>
              </a:solidFill>
              <a:latin typeface="Times New Roman" panose="02020603050405020304" pitchFamily="18" charset="0"/>
              <a:cs typeface="Times New Roman" panose="02020603050405020304" pitchFamily="18" charset="0"/>
            </a:endParaRPr>
          </a:p>
        </p:txBody>
      </p:sp>
      <p:pic>
        <p:nvPicPr>
          <p:cNvPr id="4" name="WhatsApp Audio 2023-09-02 at 00.49.15">
            <a:hlinkClick r:id="" action="ppaction://media"/>
            <a:extLst>
              <a:ext uri="{FF2B5EF4-FFF2-40B4-BE49-F238E27FC236}">
                <a16:creationId xmlns:a16="http://schemas.microsoft.com/office/drawing/2014/main" id="{A8FE9910-26B2-0BE0-C757-6056D22344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4402" y="6206547"/>
            <a:ext cx="406400" cy="406400"/>
          </a:xfrm>
          <a:prstGeom prst="rect">
            <a:avLst/>
          </a:prstGeom>
        </p:spPr>
      </p:pic>
    </p:spTree>
    <p:extLst>
      <p:ext uri="{BB962C8B-B14F-4D97-AF65-F5344CB8AC3E}">
        <p14:creationId xmlns:p14="http://schemas.microsoft.com/office/powerpoint/2010/main" val="256164261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8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4A7FC5-56F0-4FE3-8383-04EE92963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Working">
            <a:extLst>
              <a:ext uri="{FF2B5EF4-FFF2-40B4-BE49-F238E27FC236}">
                <a16:creationId xmlns:a16="http://schemas.microsoft.com/office/drawing/2014/main" id="{BC829010-59E7-4B6E-AE76-EEE7D0ED0D81}"/>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20" y="-1"/>
            <a:ext cx="12188932" cy="6858000"/>
          </a:xfrm>
          <a:prstGeom prst="rect">
            <a:avLst/>
          </a:prstGeom>
        </p:spPr>
      </p:pic>
      <p:sp>
        <p:nvSpPr>
          <p:cNvPr id="12" name="Rectangle 11">
            <a:extLst>
              <a:ext uri="{FF2B5EF4-FFF2-40B4-BE49-F238E27FC236}">
                <a16:creationId xmlns:a16="http://schemas.microsoft.com/office/drawing/2014/main" id="{DE6BEBC3-6A99-4A53-9835-9875E0841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F993299F-3E8A-4BF7-9C3D-B9F22CF94C4E}"/>
              </a:ext>
            </a:extLst>
          </p:cNvPr>
          <p:cNvSpPr>
            <a:spLocks noGrp="1"/>
          </p:cNvSpPr>
          <p:nvPr>
            <p:ph type="ctrTitle"/>
          </p:nvPr>
        </p:nvSpPr>
        <p:spPr>
          <a:xfrm>
            <a:off x="1069848" y="1298448"/>
            <a:ext cx="7315200" cy="2130552"/>
          </a:xfrm>
        </p:spPr>
        <p:txBody>
          <a:bodyPr>
            <a:normAutofit/>
          </a:bodyPr>
          <a:lstStyle/>
          <a:p>
            <a:r>
              <a:rPr lang="en-US" dirty="0"/>
              <a:t>Thank you</a:t>
            </a:r>
          </a:p>
        </p:txBody>
      </p:sp>
      <p:sp>
        <p:nvSpPr>
          <p:cNvPr id="3" name="Subtitle 2">
            <a:extLst>
              <a:ext uri="{FF2B5EF4-FFF2-40B4-BE49-F238E27FC236}">
                <a16:creationId xmlns:a16="http://schemas.microsoft.com/office/drawing/2014/main" id="{EF6083A9-53C1-4358-80D7-727411C121D9}"/>
              </a:ext>
            </a:extLst>
          </p:cNvPr>
          <p:cNvSpPr>
            <a:spLocks noGrp="1"/>
          </p:cNvSpPr>
          <p:nvPr>
            <p:ph type="subTitle" idx="1"/>
          </p:nvPr>
        </p:nvSpPr>
        <p:spPr>
          <a:xfrm>
            <a:off x="4003235" y="3534104"/>
            <a:ext cx="3632005" cy="1529386"/>
          </a:xfrm>
        </p:spPr>
        <p:txBody>
          <a:bodyPr>
            <a:normAutofit/>
          </a:bodyPr>
          <a:lstStyle/>
          <a:p>
            <a:r>
              <a:rPr lang="en-US" sz="2800" dirty="0"/>
              <a:t>FROM :</a:t>
            </a:r>
          </a:p>
          <a:p>
            <a:r>
              <a:rPr lang="en-US" sz="2800" dirty="0"/>
              <a:t>	Group-17</a:t>
            </a:r>
          </a:p>
        </p:txBody>
      </p:sp>
      <p:sp>
        <p:nvSpPr>
          <p:cNvPr id="14" name="Rectangle 13">
            <a:extLst>
              <a:ext uri="{FF2B5EF4-FFF2-40B4-BE49-F238E27FC236}">
                <a16:creationId xmlns:a16="http://schemas.microsoft.com/office/drawing/2014/main" id="{D1006911-EDB8-4CDF-AEAA-A3FA06085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pic>
        <p:nvPicPr>
          <p:cNvPr id="4" name="WhatsApp Audio 2023-09-02 at 10.01.30">
            <a:hlinkClick r:id="" action="ppaction://media"/>
            <a:extLst>
              <a:ext uri="{FF2B5EF4-FFF2-40B4-BE49-F238E27FC236}">
                <a16:creationId xmlns:a16="http://schemas.microsoft.com/office/drawing/2014/main" id="{5E18FC0E-1DCC-B0F3-6C3D-130F2337C60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80876" y="6273799"/>
            <a:ext cx="406400" cy="406400"/>
          </a:xfrm>
          <a:prstGeom prst="rect">
            <a:avLst/>
          </a:prstGeom>
        </p:spPr>
      </p:pic>
    </p:spTree>
    <p:extLst>
      <p:ext uri="{BB962C8B-B14F-4D97-AF65-F5344CB8AC3E}">
        <p14:creationId xmlns:p14="http://schemas.microsoft.com/office/powerpoint/2010/main" val="29581694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769A6-EF54-667F-0F84-D2CF302C2773}"/>
              </a:ext>
            </a:extLst>
          </p:cNvPr>
          <p:cNvSpPr>
            <a:spLocks noGrp="1"/>
          </p:cNvSpPr>
          <p:nvPr>
            <p:ph type="title"/>
          </p:nvPr>
        </p:nvSpPr>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CD21D77A-6888-962F-A539-918EC0D2ADA7}"/>
              </a:ext>
            </a:extLst>
          </p:cNvPr>
          <p:cNvSpPr>
            <a:spLocks noGrp="1"/>
          </p:cNvSpPr>
          <p:nvPr>
            <p:ph idx="1"/>
          </p:nvPr>
        </p:nvSpPr>
        <p:spPr/>
        <p:txBody>
          <a:bodyPr/>
          <a:lstStyle/>
          <a:p>
            <a:pPr marL="0" indent="0">
              <a:buNone/>
            </a:pPr>
            <a:r>
              <a:rPr lang="en-US" dirty="0">
                <a:solidFill>
                  <a:schemeClr val="tx1"/>
                </a:solidFill>
              </a:rPr>
              <a:t>Consider the following expression grammar: Terminals = {num, +, *, $} Non-Terminals = {E’ , E} Rules = E’ → E$; E → num; E → E + E; E → E * E Start Symbol = E’</a:t>
            </a:r>
          </a:p>
          <a:p>
            <a:pPr marL="0" indent="0">
              <a:buNone/>
            </a:pPr>
            <a:r>
              <a:rPr lang="en-US" dirty="0">
                <a:solidFill>
                  <a:schemeClr val="tx1"/>
                </a:solidFill>
              </a:rPr>
              <a:t> a). Develop Augmented Grammar</a:t>
            </a:r>
          </a:p>
          <a:p>
            <a:pPr marL="0" indent="0">
              <a:buNone/>
            </a:pPr>
            <a:r>
              <a:rPr lang="en-US" dirty="0">
                <a:solidFill>
                  <a:schemeClr val="tx1"/>
                </a:solidFill>
              </a:rPr>
              <a:t> b). Create the LR(0) states and transitions for this grammar </a:t>
            </a:r>
          </a:p>
          <a:p>
            <a:pPr marL="0" indent="0">
              <a:buNone/>
            </a:pPr>
            <a:r>
              <a:rPr lang="en-US" dirty="0">
                <a:solidFill>
                  <a:schemeClr val="tx1"/>
                </a:solidFill>
              </a:rPr>
              <a:t>c). Since this grammar is ambiguous, it is not LR(k), for any k. We can, however, create a parse table for the grammar, using precedence rules to determine when to shift, and when to reduce. Assuming that * binds more strongly than +, and both are left-associative, create a parse table using the LR(0) states and transitions.</a:t>
            </a:r>
          </a:p>
          <a:p>
            <a:pPr marL="0" indent="0">
              <a:buNone/>
            </a:pPr>
            <a:r>
              <a:rPr lang="en-US" dirty="0">
                <a:solidFill>
                  <a:schemeClr val="tx1"/>
                </a:solidFill>
              </a:rPr>
              <a:t> d). Test your parse table with the following strings: num * num + num </a:t>
            </a:r>
            <a:r>
              <a:rPr lang="en-US" dirty="0" err="1">
                <a:solidFill>
                  <a:schemeClr val="tx1"/>
                </a:solidFill>
              </a:rPr>
              <a:t>num</a:t>
            </a:r>
            <a:r>
              <a:rPr lang="en-US" dirty="0">
                <a:solidFill>
                  <a:schemeClr val="tx1"/>
                </a:solidFill>
              </a:rPr>
              <a:t> + num * num </a:t>
            </a:r>
            <a:r>
              <a:rPr lang="en-US" dirty="0" err="1">
                <a:solidFill>
                  <a:schemeClr val="tx1"/>
                </a:solidFill>
              </a:rPr>
              <a:t>num</a:t>
            </a:r>
            <a:r>
              <a:rPr lang="en-US" dirty="0">
                <a:solidFill>
                  <a:schemeClr val="tx1"/>
                </a:solidFill>
              </a:rPr>
              <a:t> + num + num e. Now create an LR parse table for this grammar, this time assuming that + binds more strongly than *, and both are right-associative. Test your parse table with the following strings: </a:t>
            </a:r>
            <a:endParaRPr lang="en-IN" dirty="0">
              <a:solidFill>
                <a:schemeClr val="tx1"/>
              </a:solidFill>
            </a:endParaRPr>
          </a:p>
        </p:txBody>
      </p:sp>
      <p:pic>
        <p:nvPicPr>
          <p:cNvPr id="5" name="audio2">
            <a:hlinkClick r:id="" action="ppaction://media"/>
            <a:extLst>
              <a:ext uri="{FF2B5EF4-FFF2-40B4-BE49-F238E27FC236}">
                <a16:creationId xmlns:a16="http://schemas.microsoft.com/office/drawing/2014/main" id="{C6AB0FCF-B823-99CA-DBBF-B3203C96FE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56291" y="6338455"/>
            <a:ext cx="406400" cy="406400"/>
          </a:xfrm>
          <a:prstGeom prst="rect">
            <a:avLst/>
          </a:prstGeom>
        </p:spPr>
      </p:pic>
    </p:spTree>
    <p:extLst>
      <p:ext uri="{BB962C8B-B14F-4D97-AF65-F5344CB8AC3E}">
        <p14:creationId xmlns:p14="http://schemas.microsoft.com/office/powerpoint/2010/main" val="202459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020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DA178560-78C9-4CB5-BE46-05302CDA8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multiple people looking at blueprints&#10;">
            <a:extLst>
              <a:ext uri="{FF2B5EF4-FFF2-40B4-BE49-F238E27FC236}">
                <a16:creationId xmlns:a16="http://schemas.microsoft.com/office/drawing/2014/main" id="{DC582F7A-0108-4267-A3E3-CA43CDA209C6}"/>
              </a:ext>
            </a:extLst>
          </p:cNvPr>
          <p:cNvPicPr>
            <a:picLocks noChangeAspect="1"/>
          </p:cNvPicPr>
          <p:nvPr/>
        </p:nvPicPr>
        <p:blipFill rotWithShape="1">
          <a:blip r:embed="rId5"/>
          <a:srcRect l="25"/>
          <a:stretch/>
        </p:blipFill>
        <p:spPr>
          <a:xfrm>
            <a:off x="20" y="1"/>
            <a:ext cx="12188932" cy="6858000"/>
          </a:xfrm>
          <a:prstGeom prst="rect">
            <a:avLst/>
          </a:prstGeom>
        </p:spPr>
      </p:pic>
      <p:sp>
        <p:nvSpPr>
          <p:cNvPr id="34" name="Rectangle 33">
            <a:extLst>
              <a:ext uri="{FF2B5EF4-FFF2-40B4-BE49-F238E27FC236}">
                <a16:creationId xmlns:a16="http://schemas.microsoft.com/office/drawing/2014/main" id="{69461EC9-A94F-4225-B526-5C862F340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28492750-E12D-4995-ABCB-5BB846060890}"/>
              </a:ext>
            </a:extLst>
          </p:cNvPr>
          <p:cNvSpPr>
            <a:spLocks noGrp="1"/>
          </p:cNvSpPr>
          <p:nvPr>
            <p:ph type="title"/>
          </p:nvPr>
        </p:nvSpPr>
        <p:spPr>
          <a:xfrm>
            <a:off x="252919" y="1123837"/>
            <a:ext cx="2947482" cy="4601183"/>
          </a:xfrm>
        </p:spPr>
        <p:txBody>
          <a:bodyPr>
            <a:normAutofit/>
          </a:bodyPr>
          <a:lstStyle/>
          <a:p>
            <a:r>
              <a:rPr lang="en-US" dirty="0">
                <a:latin typeface="Times New Roman" panose="02020603050405020304" pitchFamily="18" charset="0"/>
                <a:cs typeface="Times New Roman" panose="02020603050405020304" pitchFamily="18" charset="0"/>
              </a:rPr>
              <a:t>AIM</a:t>
            </a:r>
          </a:p>
        </p:txBody>
      </p:sp>
      <p:sp>
        <p:nvSpPr>
          <p:cNvPr id="36" name="Rectangle 35">
            <a:extLst>
              <a:ext uri="{FF2B5EF4-FFF2-40B4-BE49-F238E27FC236}">
                <a16:creationId xmlns:a16="http://schemas.microsoft.com/office/drawing/2014/main" id="{D87160F7-FCB2-48B7-8BB8-BEFF45F6BF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97130" y="754144"/>
            <a:ext cx="7865196" cy="5335760"/>
          </a:xfrm>
          <a:prstGeom prst="rect">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38" name="Rectangle 37">
            <a:extLst>
              <a:ext uri="{FF2B5EF4-FFF2-40B4-BE49-F238E27FC236}">
                <a16:creationId xmlns:a16="http://schemas.microsoft.com/office/drawing/2014/main" id="{E9282B84-621E-4580-80B7-222118AE44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3" name="Content Placeholder 2"/>
          <p:cNvSpPr>
            <a:spLocks noGrp="1"/>
          </p:cNvSpPr>
          <p:nvPr>
            <p:ph idx="1"/>
          </p:nvPr>
        </p:nvSpPr>
        <p:spPr/>
        <p:txBody>
          <a:bodyPr/>
          <a:lstStyle/>
          <a:p>
            <a:pPr marL="0" indent="0">
              <a:buNone/>
            </a:pPr>
            <a:r>
              <a:rPr lang="en-IN" sz="2800" dirty="0">
                <a:solidFill>
                  <a:schemeClr val="tx1"/>
                </a:solidFill>
                <a:latin typeface="Times New Roman" panose="02020603050405020304" pitchFamily="18" charset="0"/>
                <a:cs typeface="Times New Roman" panose="02020603050405020304" pitchFamily="18" charset="0"/>
              </a:rPr>
              <a:t>	In this we begin by introducing the concept of Augmented Grammar, LR(0) states, and transitions. We then proceed to illustrate how these concepts are utilized to construct a parsing table, which proves to be instrumental in the verification of input strings.</a:t>
            </a:r>
          </a:p>
          <a:p>
            <a:endParaRPr lang="en-IN" dirty="0">
              <a:solidFill>
                <a:schemeClr val="tx1"/>
              </a:solidFill>
            </a:endParaRPr>
          </a:p>
        </p:txBody>
      </p:sp>
      <p:pic>
        <p:nvPicPr>
          <p:cNvPr id="4" name="WhatsApp Audio 2023-09-02 at 11.38.54">
            <a:hlinkClick r:id="" action="ppaction://media"/>
            <a:extLst>
              <a:ext uri="{FF2B5EF4-FFF2-40B4-BE49-F238E27FC236}">
                <a16:creationId xmlns:a16="http://schemas.microsoft.com/office/drawing/2014/main" id="{FE826C3A-FBE5-2BF2-63CA-3FBF600F0DE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46901" y="6248401"/>
            <a:ext cx="406400" cy="406400"/>
          </a:xfrm>
          <a:prstGeom prst="rect">
            <a:avLst/>
          </a:prstGeom>
        </p:spPr>
      </p:pic>
    </p:spTree>
    <p:extLst>
      <p:ext uri="{BB962C8B-B14F-4D97-AF65-F5344CB8AC3E}">
        <p14:creationId xmlns:p14="http://schemas.microsoft.com/office/powerpoint/2010/main" val="111591644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57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F9DE327-AEAE-44B2-8483-660A265AE3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C1492CA2-7E37-4577-8E02-1E79AE7EE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42856" y="757325"/>
            <a:ext cx="3549144" cy="53293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2110722-2775-4A70-8182-7C215D42C9B2}"/>
              </a:ext>
            </a:extLst>
          </p:cNvPr>
          <p:cNvSpPr>
            <a:spLocks noGrp="1"/>
          </p:cNvSpPr>
          <p:nvPr>
            <p:ph type="title"/>
          </p:nvPr>
        </p:nvSpPr>
        <p:spPr>
          <a:xfrm>
            <a:off x="8774884" y="852947"/>
            <a:ext cx="3200603" cy="5120014"/>
          </a:xfrm>
        </p:spPr>
        <p:txBody>
          <a:bodyPr>
            <a:normAutofit/>
          </a:bodyPr>
          <a:lstStyle/>
          <a:p>
            <a:r>
              <a:rPr lang="en-US" sz="3200" dirty="0">
                <a:latin typeface="Times New Roman" panose="02020603050405020304" pitchFamily="18" charset="0"/>
                <a:cs typeface="Times New Roman" panose="02020603050405020304" pitchFamily="18" charset="0"/>
              </a:rPr>
              <a:t>INTRODUCTION</a:t>
            </a:r>
          </a:p>
        </p:txBody>
      </p:sp>
      <p:sp>
        <p:nvSpPr>
          <p:cNvPr id="17" name="Rectangle 16">
            <a:extLst>
              <a:ext uri="{FF2B5EF4-FFF2-40B4-BE49-F238E27FC236}">
                <a16:creationId xmlns:a16="http://schemas.microsoft.com/office/drawing/2014/main" id="{87ACB9FA-C8E8-43F1-868B-D328ECFC3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3" name="Content Placeholder 2"/>
          <p:cNvSpPr>
            <a:spLocks noGrp="1"/>
          </p:cNvSpPr>
          <p:nvPr>
            <p:ph idx="1"/>
          </p:nvPr>
        </p:nvSpPr>
        <p:spPr>
          <a:xfrm>
            <a:off x="384048" y="852947"/>
            <a:ext cx="8144458" cy="5184354"/>
          </a:xfrm>
        </p:spPr>
        <p:txBody>
          <a:bodyPr>
            <a:noAutofit/>
          </a:bodyPr>
          <a:lstStyle/>
          <a:p>
            <a:pPr marL="0" indent="0">
              <a:buNone/>
            </a:pPr>
            <a:r>
              <a:rPr lang="en-US" sz="1600" b="1" dirty="0">
                <a:solidFill>
                  <a:schemeClr val="tx1"/>
                </a:solidFill>
                <a:latin typeface="Times New Roman" panose="02020603050405020304" pitchFamily="18" charset="0"/>
                <a:cs typeface="Times New Roman" panose="02020603050405020304" pitchFamily="18" charset="0"/>
              </a:rPr>
              <a:t>AUGMENTED GRAMMAR:</a:t>
            </a:r>
            <a:endParaRPr lang="en-IN" sz="1600" dirty="0">
              <a:solidFill>
                <a:schemeClr val="tx1"/>
              </a:solidFill>
              <a:latin typeface="Times New Roman" panose="02020603050405020304" pitchFamily="18" charset="0"/>
              <a:cs typeface="Times New Roman" panose="02020603050405020304" pitchFamily="18" charset="0"/>
            </a:endParaRPr>
          </a:p>
          <a:p>
            <a:pPr marL="0" indent="0">
              <a:buNone/>
            </a:pPr>
            <a:r>
              <a:rPr lang="en-IN" sz="1600" dirty="0">
                <a:solidFill>
                  <a:schemeClr val="tx1"/>
                </a:solidFill>
                <a:latin typeface="Times New Roman" panose="02020603050405020304" pitchFamily="18" charset="0"/>
                <a:cs typeface="Times New Roman" panose="02020603050405020304" pitchFamily="18" charset="0"/>
              </a:rPr>
              <a:t>An augmented grammar is</a:t>
            </a:r>
            <a:r>
              <a:rPr lang="en-IN" sz="1600" b="1" dirty="0">
                <a:solidFill>
                  <a:schemeClr val="tx1"/>
                </a:solidFill>
                <a:latin typeface="Times New Roman" panose="02020603050405020304" pitchFamily="18" charset="0"/>
                <a:cs typeface="Times New Roman" panose="02020603050405020304" pitchFamily="18" charset="0"/>
              </a:rPr>
              <a:t> </a:t>
            </a:r>
            <a:r>
              <a:rPr lang="en-IN" sz="1600" dirty="0">
                <a:solidFill>
                  <a:schemeClr val="tx1"/>
                </a:solidFill>
                <a:latin typeface="Times New Roman" panose="02020603050405020304" pitchFamily="18" charset="0"/>
                <a:cs typeface="Times New Roman" panose="02020603050405020304" pitchFamily="18" charset="0"/>
              </a:rPr>
              <a:t>any grammar whose productions are augmented with conditions expressed using features</a:t>
            </a:r>
            <a:r>
              <a:rPr lang="en-IN" sz="1600" b="1" dirty="0">
                <a:solidFill>
                  <a:schemeClr val="tx1"/>
                </a:solidFill>
                <a:latin typeface="Times New Roman" panose="02020603050405020304" pitchFamily="18" charset="0"/>
                <a:cs typeface="Times New Roman" panose="02020603050405020304" pitchFamily="18" charset="0"/>
              </a:rPr>
              <a:t>.</a:t>
            </a:r>
            <a:r>
              <a:rPr lang="en-IN" sz="1600" dirty="0">
                <a:solidFill>
                  <a:schemeClr val="tx1"/>
                </a:solidFill>
                <a:latin typeface="Times New Roman" panose="02020603050405020304" pitchFamily="18" charset="0"/>
                <a:cs typeface="Times New Roman" panose="02020603050405020304" pitchFamily="18" charset="0"/>
              </a:rPr>
              <a:t> Features may be associated with any nonterminal symbol in a derivation.</a:t>
            </a:r>
          </a:p>
          <a:p>
            <a:pPr marL="0" indent="0">
              <a:buNone/>
            </a:pPr>
            <a:r>
              <a:rPr lang="en-IN" sz="1600" b="1" dirty="0">
                <a:solidFill>
                  <a:schemeClr val="tx1"/>
                </a:solidFill>
                <a:latin typeface="Times New Roman" panose="02020603050405020304" pitchFamily="18" charset="0"/>
                <a:cs typeface="Times New Roman" panose="02020603050405020304" pitchFamily="18" charset="0"/>
              </a:rPr>
              <a:t>LR(K):</a:t>
            </a:r>
            <a:endParaRPr lang="en-IN" sz="1600" dirty="0">
              <a:solidFill>
                <a:schemeClr val="tx1"/>
              </a:solidFill>
              <a:latin typeface="Times New Roman" panose="02020603050405020304" pitchFamily="18" charset="0"/>
              <a:cs typeface="Times New Roman" panose="02020603050405020304" pitchFamily="18" charset="0"/>
            </a:endParaRPr>
          </a:p>
          <a:p>
            <a:pPr marL="0" indent="0">
              <a:buNone/>
            </a:pPr>
            <a:r>
              <a:rPr lang="en-IN" sz="1600" dirty="0">
                <a:solidFill>
                  <a:schemeClr val="tx1"/>
                </a:solidFill>
                <a:latin typeface="Times New Roman" panose="02020603050405020304" pitchFamily="18" charset="0"/>
                <a:cs typeface="Times New Roman" panose="02020603050405020304" pitchFamily="18" charset="0"/>
              </a:rPr>
              <a:t>The LR parser is an efficient bottom-up syntax analysis technique that can be used for a large class of context-free grammar. This technique is also called LR </a:t>
            </a:r>
            <a:r>
              <a:rPr lang="en-IN" sz="1600" b="1" dirty="0">
                <a:solidFill>
                  <a:schemeClr val="tx1"/>
                </a:solidFill>
                <a:latin typeface="Times New Roman" panose="02020603050405020304" pitchFamily="18" charset="0"/>
                <a:cs typeface="Times New Roman" panose="02020603050405020304" pitchFamily="18" charset="0"/>
              </a:rPr>
              <a:t>(</a:t>
            </a:r>
            <a:r>
              <a:rPr lang="en-IN" sz="1600" dirty="0">
                <a:solidFill>
                  <a:schemeClr val="tx1"/>
                </a:solidFill>
                <a:latin typeface="Times New Roman" panose="02020603050405020304" pitchFamily="18" charset="0"/>
                <a:cs typeface="Times New Roman" panose="02020603050405020304" pitchFamily="18" charset="0"/>
              </a:rPr>
              <a:t>k) parsing.</a:t>
            </a:r>
          </a:p>
          <a:p>
            <a:pPr marL="0" lvl="0" indent="0">
              <a:buNone/>
            </a:pPr>
            <a:r>
              <a:rPr lang="en-IN" sz="1600" dirty="0">
                <a:solidFill>
                  <a:schemeClr val="tx1"/>
                </a:solidFill>
                <a:latin typeface="Times New Roman" panose="02020603050405020304" pitchFamily="18" charset="0"/>
                <a:cs typeface="Times New Roman" panose="02020603050405020304" pitchFamily="18" charset="0"/>
              </a:rPr>
              <a:t>L stands for the left to right scanning</a:t>
            </a:r>
          </a:p>
          <a:p>
            <a:pPr marL="0" indent="0">
              <a:buNone/>
            </a:pPr>
            <a:r>
              <a:rPr lang="en-IN" sz="1600" dirty="0">
                <a:solidFill>
                  <a:schemeClr val="tx1"/>
                </a:solidFill>
                <a:latin typeface="Times New Roman" panose="02020603050405020304" pitchFamily="18" charset="0"/>
                <a:cs typeface="Times New Roman" panose="02020603050405020304" pitchFamily="18" charset="0"/>
              </a:rPr>
              <a:t>    R stands for rightmost derivation in reverse </a:t>
            </a:r>
          </a:p>
          <a:p>
            <a:pPr marL="0" indent="0">
              <a:buNone/>
            </a:pPr>
            <a:r>
              <a:rPr lang="en-IN" sz="1600" dirty="0">
                <a:solidFill>
                  <a:schemeClr val="tx1"/>
                </a:solidFill>
                <a:latin typeface="Times New Roman" panose="02020603050405020304" pitchFamily="18" charset="0"/>
                <a:cs typeface="Times New Roman" panose="02020603050405020304" pitchFamily="18" charset="0"/>
              </a:rPr>
              <a:t>Where ,K stands for no. of input symbols of </a:t>
            </a:r>
            <a:r>
              <a:rPr lang="en-IN" sz="1600" dirty="0" err="1">
                <a:solidFill>
                  <a:schemeClr val="tx1"/>
                </a:solidFill>
                <a:latin typeface="Times New Roman" panose="02020603050405020304" pitchFamily="18" charset="0"/>
                <a:cs typeface="Times New Roman" panose="02020603050405020304" pitchFamily="18" charset="0"/>
              </a:rPr>
              <a:t>lookahead</a:t>
            </a:r>
            <a:r>
              <a:rPr lang="en-IN" sz="1600" dirty="0">
                <a:solidFill>
                  <a:schemeClr val="tx1"/>
                </a:solidFill>
                <a:latin typeface="Times New Roman" panose="02020603050405020304" pitchFamily="18" charset="0"/>
                <a:cs typeface="Times New Roman" panose="02020603050405020304" pitchFamily="18" charset="0"/>
              </a:rPr>
              <a:t>.</a:t>
            </a:r>
          </a:p>
          <a:p>
            <a:pPr marL="0" indent="0">
              <a:buNone/>
            </a:pPr>
            <a:r>
              <a:rPr lang="en-US" sz="1600" b="1" dirty="0">
                <a:solidFill>
                  <a:schemeClr val="tx1"/>
                </a:solidFill>
                <a:latin typeface="Times New Roman" panose="02020603050405020304" pitchFamily="18" charset="0"/>
                <a:cs typeface="Times New Roman" panose="02020603050405020304" pitchFamily="18" charset="0"/>
              </a:rPr>
              <a:t>PARSING TABLE:</a:t>
            </a:r>
            <a:endParaRPr lang="en-IN" sz="1600" dirty="0">
              <a:solidFill>
                <a:schemeClr val="tx1"/>
              </a:solidFill>
              <a:latin typeface="Times New Roman" panose="02020603050405020304" pitchFamily="18" charset="0"/>
              <a:cs typeface="Times New Roman" panose="02020603050405020304" pitchFamily="18" charset="0"/>
            </a:endParaRPr>
          </a:p>
          <a:p>
            <a:pPr marL="0" indent="0">
              <a:buNone/>
            </a:pPr>
            <a:r>
              <a:rPr lang="en-IN" sz="1600" dirty="0">
                <a:solidFill>
                  <a:schemeClr val="tx1"/>
                </a:solidFill>
                <a:latin typeface="Times New Roman" panose="02020603050405020304" pitchFamily="18" charset="0"/>
                <a:cs typeface="Times New Roman" panose="02020603050405020304" pitchFamily="18" charset="0"/>
              </a:rPr>
              <a:t>A parsing table is a tool used in predictive parsing, which is a top-down parsing technique. It is a table that maps non-terminal symbols and </a:t>
            </a:r>
            <a:r>
              <a:rPr lang="en-IN" sz="1600" dirty="0" err="1">
                <a:solidFill>
                  <a:schemeClr val="tx1"/>
                </a:solidFill>
                <a:latin typeface="Times New Roman" panose="02020603050405020304" pitchFamily="18" charset="0"/>
                <a:cs typeface="Times New Roman" panose="02020603050405020304" pitchFamily="18" charset="0"/>
              </a:rPr>
              <a:t>lookahead</a:t>
            </a:r>
            <a:r>
              <a:rPr lang="en-IN" sz="1600" dirty="0">
                <a:solidFill>
                  <a:schemeClr val="tx1"/>
                </a:solidFill>
                <a:latin typeface="Times New Roman" panose="02020603050405020304" pitchFamily="18" charset="0"/>
                <a:cs typeface="Times New Roman" panose="02020603050405020304" pitchFamily="18" charset="0"/>
              </a:rPr>
              <a:t> tokens to parsing actions. The parsing table addresses the whole parsing calculation in a plain configuration, with clear mappings between non-terminal images, </a:t>
            </a:r>
            <a:r>
              <a:rPr lang="en-IN" sz="1600" dirty="0" err="1">
                <a:solidFill>
                  <a:schemeClr val="tx1"/>
                </a:solidFill>
                <a:latin typeface="Times New Roman" panose="02020603050405020304" pitchFamily="18" charset="0"/>
                <a:cs typeface="Times New Roman" panose="02020603050405020304" pitchFamily="18" charset="0"/>
              </a:rPr>
              <a:t>lookahead</a:t>
            </a:r>
            <a:r>
              <a:rPr lang="en-IN" sz="1600" dirty="0">
                <a:solidFill>
                  <a:schemeClr val="tx1"/>
                </a:solidFill>
                <a:latin typeface="Times New Roman" panose="02020603050405020304" pitchFamily="18" charset="0"/>
                <a:cs typeface="Times New Roman" panose="02020603050405020304" pitchFamily="18" charset="0"/>
              </a:rPr>
              <a:t> tokens, and parsing activities.</a:t>
            </a:r>
          </a:p>
          <a:p>
            <a:endParaRPr lang="en-IN" sz="1600" dirty="0">
              <a:solidFill>
                <a:schemeClr val="tx1"/>
              </a:solidFill>
              <a:latin typeface="Times New Roman" panose="02020603050405020304" pitchFamily="18" charset="0"/>
              <a:cs typeface="Times New Roman" panose="02020603050405020304" pitchFamily="18" charset="0"/>
            </a:endParaRPr>
          </a:p>
        </p:txBody>
      </p:sp>
      <p:pic>
        <p:nvPicPr>
          <p:cNvPr id="4" name="WhatsApp Audio 2023-09-03 at 14.26.39">
            <a:hlinkClick r:id="" action="ppaction://media"/>
            <a:extLst>
              <a:ext uri="{FF2B5EF4-FFF2-40B4-BE49-F238E27FC236}">
                <a16:creationId xmlns:a16="http://schemas.microsoft.com/office/drawing/2014/main" id="{69E111D8-1327-8B61-EE13-51ACDF5B74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7530" y="6437575"/>
            <a:ext cx="406400" cy="406400"/>
          </a:xfrm>
          <a:prstGeom prst="rect">
            <a:avLst/>
          </a:prstGeom>
        </p:spPr>
      </p:pic>
    </p:spTree>
    <p:extLst>
      <p:ext uri="{BB962C8B-B14F-4D97-AF65-F5344CB8AC3E}">
        <p14:creationId xmlns:p14="http://schemas.microsoft.com/office/powerpoint/2010/main" val="255286220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45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anose="02020603050405020304" pitchFamily="18" charset="0"/>
                <a:cs typeface="Times New Roman" panose="02020603050405020304" pitchFamily="18" charset="0"/>
              </a:rPr>
              <a:t>ALGORITHM</a:t>
            </a:r>
            <a:endParaRPr lang="en-IN" sz="32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Autofit/>
          </a:bodyPr>
          <a:lstStyle/>
          <a:p>
            <a:pPr marL="0" indent="0">
              <a:buNone/>
            </a:pPr>
            <a:r>
              <a:rPr lang="en-US" sz="1400" dirty="0">
                <a:solidFill>
                  <a:schemeClr val="tx1"/>
                </a:solidFill>
                <a:latin typeface="Times New Roman" panose="02020603050405020304" pitchFamily="18" charset="0"/>
                <a:cs typeface="Times New Roman" panose="02020603050405020304" pitchFamily="18" charset="0"/>
              </a:rPr>
              <a:t>1.	Start </a:t>
            </a:r>
            <a:endParaRPr lang="en-IN" sz="1400" dirty="0">
              <a:solidFill>
                <a:schemeClr val="tx1"/>
              </a:solidFill>
              <a:latin typeface="Times New Roman" panose="02020603050405020304" pitchFamily="18" charset="0"/>
              <a:cs typeface="Times New Roman" panose="02020603050405020304" pitchFamily="18" charset="0"/>
            </a:endParaRPr>
          </a:p>
          <a:p>
            <a:pPr marL="0" indent="0">
              <a:buNone/>
            </a:pPr>
            <a:r>
              <a:rPr lang="en-US" sz="1400" dirty="0">
                <a:solidFill>
                  <a:schemeClr val="tx1"/>
                </a:solidFill>
                <a:latin typeface="Times New Roman" panose="02020603050405020304" pitchFamily="18" charset="0"/>
                <a:cs typeface="Times New Roman" panose="02020603050405020304" pitchFamily="18" charset="0"/>
              </a:rPr>
              <a:t>2.	Define a class `Item` to represent production rules in the form `lhs -&gt; </a:t>
            </a:r>
            <a:r>
              <a:rPr lang="en-US" sz="1400" dirty="0" err="1">
                <a:solidFill>
                  <a:schemeClr val="tx1"/>
                </a:solidFill>
                <a:latin typeface="Times New Roman" panose="02020603050405020304" pitchFamily="18" charset="0"/>
                <a:cs typeface="Times New Roman" panose="02020603050405020304" pitchFamily="18" charset="0"/>
              </a:rPr>
              <a:t>rhs</a:t>
            </a:r>
            <a:r>
              <a:rPr lang="en-US" sz="1400" dirty="0">
                <a:solidFill>
                  <a:schemeClr val="tx1"/>
                </a:solidFill>
                <a:latin typeface="Times New Roman" panose="02020603050405020304" pitchFamily="18" charset="0"/>
                <a:cs typeface="Times New Roman" panose="02020603050405020304" pitchFamily="18" charset="0"/>
              </a:rPr>
              <a:t>` with a dot indicating the position of parsing.</a:t>
            </a:r>
            <a:endParaRPr lang="en-IN" sz="1400" dirty="0">
              <a:solidFill>
                <a:schemeClr val="tx1"/>
              </a:solidFill>
              <a:latin typeface="Times New Roman" panose="02020603050405020304" pitchFamily="18" charset="0"/>
              <a:cs typeface="Times New Roman" panose="02020603050405020304" pitchFamily="18" charset="0"/>
            </a:endParaRPr>
          </a:p>
          <a:p>
            <a:pPr marL="0" indent="0">
              <a:buNone/>
            </a:pPr>
            <a:r>
              <a:rPr lang="en-US" sz="1400" dirty="0">
                <a:solidFill>
                  <a:schemeClr val="tx1"/>
                </a:solidFill>
                <a:latin typeface="Times New Roman" panose="02020603050405020304" pitchFamily="18" charset="0"/>
                <a:cs typeface="Times New Roman" panose="02020603050405020304" pitchFamily="18" charset="0"/>
              </a:rPr>
              <a:t>3.	Define a class `Grammar` that takes the start symbol and a set of production rules.</a:t>
            </a:r>
            <a:endParaRPr lang="en-IN" sz="1400" dirty="0">
              <a:solidFill>
                <a:schemeClr val="tx1"/>
              </a:solidFill>
              <a:latin typeface="Times New Roman" panose="02020603050405020304" pitchFamily="18" charset="0"/>
              <a:cs typeface="Times New Roman" panose="02020603050405020304" pitchFamily="18" charset="0"/>
            </a:endParaRPr>
          </a:p>
          <a:p>
            <a:pPr marL="0" indent="0">
              <a:buNone/>
            </a:pPr>
            <a:r>
              <a:rPr lang="en-US" sz="1400" dirty="0">
                <a:solidFill>
                  <a:schemeClr val="tx1"/>
                </a:solidFill>
                <a:latin typeface="Times New Roman" panose="02020603050405020304" pitchFamily="18" charset="0"/>
                <a:cs typeface="Times New Roman" panose="02020603050405020304" pitchFamily="18" charset="0"/>
              </a:rPr>
              <a:t>4.	Implement a method `closure` in the `Grammar` class to calculate the closure of a set of items. This method is used to find the items that can be derived from the current items by applying productions.</a:t>
            </a:r>
            <a:endParaRPr lang="en-IN" sz="1400" dirty="0">
              <a:solidFill>
                <a:schemeClr val="tx1"/>
              </a:solidFill>
              <a:latin typeface="Times New Roman" panose="02020603050405020304" pitchFamily="18" charset="0"/>
              <a:cs typeface="Times New Roman" panose="02020603050405020304" pitchFamily="18" charset="0"/>
            </a:endParaRPr>
          </a:p>
          <a:p>
            <a:pPr marL="0" indent="0">
              <a:buNone/>
            </a:pPr>
            <a:r>
              <a:rPr lang="en-US" sz="1400" dirty="0">
                <a:solidFill>
                  <a:schemeClr val="tx1"/>
                </a:solidFill>
                <a:latin typeface="Times New Roman" panose="02020603050405020304" pitchFamily="18" charset="0"/>
                <a:cs typeface="Times New Roman" panose="02020603050405020304" pitchFamily="18" charset="0"/>
              </a:rPr>
              <a:t>5.	Implement a method `</a:t>
            </a:r>
            <a:r>
              <a:rPr lang="en-US" sz="1400" dirty="0" err="1">
                <a:solidFill>
                  <a:schemeClr val="tx1"/>
                </a:solidFill>
                <a:latin typeface="Times New Roman" panose="02020603050405020304" pitchFamily="18" charset="0"/>
                <a:cs typeface="Times New Roman" panose="02020603050405020304" pitchFamily="18" charset="0"/>
              </a:rPr>
              <a:t>goto</a:t>
            </a:r>
            <a:r>
              <a:rPr lang="en-US" sz="1400" dirty="0">
                <a:solidFill>
                  <a:schemeClr val="tx1"/>
                </a:solidFill>
                <a:latin typeface="Times New Roman" panose="02020603050405020304" pitchFamily="18" charset="0"/>
                <a:cs typeface="Times New Roman" panose="02020603050405020304" pitchFamily="18" charset="0"/>
              </a:rPr>
              <a:t>` in the `Grammar` class to calculate the transition from one set of items to another based on a given symbol. This is used to create transitions in the finite automaton.</a:t>
            </a:r>
            <a:endParaRPr lang="en-IN" sz="1400" dirty="0">
              <a:solidFill>
                <a:schemeClr val="tx1"/>
              </a:solidFill>
              <a:latin typeface="Times New Roman" panose="02020603050405020304" pitchFamily="18" charset="0"/>
              <a:cs typeface="Times New Roman" panose="02020603050405020304" pitchFamily="18" charset="0"/>
            </a:endParaRPr>
          </a:p>
          <a:p>
            <a:pPr marL="0" indent="0">
              <a:buNone/>
            </a:pPr>
            <a:r>
              <a:rPr lang="en-US" sz="1400" dirty="0">
                <a:solidFill>
                  <a:schemeClr val="tx1"/>
                </a:solidFill>
                <a:latin typeface="Times New Roman" panose="02020603050405020304" pitchFamily="18" charset="0"/>
                <a:cs typeface="Times New Roman" panose="02020603050405020304" pitchFamily="18" charset="0"/>
              </a:rPr>
              <a:t>6.	 Implement a method `items` in the `Grammar` class to generate the LR(0) parser automaton. This method iterates over states and symbols to generate closures and transitions.</a:t>
            </a:r>
            <a:endParaRPr lang="en-IN" sz="1400" dirty="0">
              <a:solidFill>
                <a:schemeClr val="tx1"/>
              </a:solidFill>
              <a:latin typeface="Times New Roman" panose="02020603050405020304" pitchFamily="18" charset="0"/>
              <a:cs typeface="Times New Roman" panose="02020603050405020304" pitchFamily="18" charset="0"/>
            </a:endParaRPr>
          </a:p>
          <a:p>
            <a:pPr marL="0" indent="0">
              <a:buNone/>
            </a:pPr>
            <a:r>
              <a:rPr lang="en-US" sz="1400" dirty="0">
                <a:solidFill>
                  <a:schemeClr val="tx1"/>
                </a:solidFill>
                <a:latin typeface="Times New Roman" panose="02020603050405020304" pitchFamily="18" charset="0"/>
                <a:cs typeface="Times New Roman" panose="02020603050405020304" pitchFamily="18" charset="0"/>
              </a:rPr>
              <a:t>7.	 Define functions `</a:t>
            </a:r>
            <a:r>
              <a:rPr lang="en-US" sz="1400" dirty="0" err="1">
                <a:solidFill>
                  <a:schemeClr val="tx1"/>
                </a:solidFill>
                <a:latin typeface="Times New Roman" panose="02020603050405020304" pitchFamily="18" charset="0"/>
                <a:cs typeface="Times New Roman" panose="02020603050405020304" pitchFamily="18" charset="0"/>
              </a:rPr>
              <a:t>print_states</a:t>
            </a:r>
            <a:r>
              <a:rPr lang="en-US" sz="1400" dirty="0">
                <a:solidFill>
                  <a:schemeClr val="tx1"/>
                </a:solidFill>
                <a:latin typeface="Times New Roman" panose="02020603050405020304" pitchFamily="18" charset="0"/>
                <a:cs typeface="Times New Roman" panose="02020603050405020304" pitchFamily="18" charset="0"/>
              </a:rPr>
              <a:t>` and `</a:t>
            </a:r>
            <a:r>
              <a:rPr lang="en-US" sz="1400" dirty="0" err="1">
                <a:solidFill>
                  <a:schemeClr val="tx1"/>
                </a:solidFill>
                <a:latin typeface="Times New Roman" panose="02020603050405020304" pitchFamily="18" charset="0"/>
                <a:cs typeface="Times New Roman" panose="02020603050405020304" pitchFamily="18" charset="0"/>
              </a:rPr>
              <a:t>print_transitions</a:t>
            </a:r>
            <a:r>
              <a:rPr lang="en-US" sz="1400" dirty="0">
                <a:solidFill>
                  <a:schemeClr val="tx1"/>
                </a:solidFill>
                <a:latin typeface="Times New Roman" panose="02020603050405020304" pitchFamily="18" charset="0"/>
                <a:cs typeface="Times New Roman" panose="02020603050405020304" pitchFamily="18" charset="0"/>
              </a:rPr>
              <a:t>` to print the generated states and transitions.</a:t>
            </a:r>
            <a:endParaRPr lang="en-IN" sz="1400" dirty="0">
              <a:solidFill>
                <a:schemeClr val="tx1"/>
              </a:solidFill>
              <a:latin typeface="Times New Roman" panose="02020603050405020304" pitchFamily="18" charset="0"/>
              <a:cs typeface="Times New Roman" panose="02020603050405020304" pitchFamily="18" charset="0"/>
            </a:endParaRPr>
          </a:p>
          <a:p>
            <a:pPr marL="0" indent="0">
              <a:buNone/>
            </a:pPr>
            <a:r>
              <a:rPr lang="en-US" sz="1400" dirty="0">
                <a:solidFill>
                  <a:schemeClr val="tx1"/>
                </a:solidFill>
                <a:latin typeface="Times New Roman" panose="02020603050405020304" pitchFamily="18" charset="0"/>
                <a:cs typeface="Times New Roman" panose="02020603050405020304" pitchFamily="18" charset="0"/>
              </a:rPr>
              <a:t>8.	Define the grammar rules for a sample expression language in the `rules` dictionary.</a:t>
            </a:r>
            <a:endParaRPr lang="en-IN" sz="1400" dirty="0">
              <a:solidFill>
                <a:schemeClr val="tx1"/>
              </a:solidFill>
              <a:latin typeface="Times New Roman" panose="02020603050405020304" pitchFamily="18" charset="0"/>
              <a:cs typeface="Times New Roman" panose="02020603050405020304" pitchFamily="18" charset="0"/>
            </a:endParaRPr>
          </a:p>
          <a:p>
            <a:pPr marL="0" indent="0">
              <a:buNone/>
            </a:pPr>
            <a:r>
              <a:rPr lang="en-US" sz="1400" dirty="0">
                <a:solidFill>
                  <a:schemeClr val="tx1"/>
                </a:solidFill>
                <a:latin typeface="Times New Roman" panose="02020603050405020304" pitchFamily="18" charset="0"/>
                <a:cs typeface="Times New Roman" panose="02020603050405020304" pitchFamily="18" charset="0"/>
              </a:rPr>
              <a:t>9.	 Create an instance of the `Grammar` class with the start symbol and rules.</a:t>
            </a:r>
            <a:endParaRPr lang="en-IN" sz="1400" dirty="0">
              <a:solidFill>
                <a:schemeClr val="tx1"/>
              </a:solidFill>
              <a:latin typeface="Times New Roman" panose="02020603050405020304" pitchFamily="18" charset="0"/>
              <a:cs typeface="Times New Roman" panose="02020603050405020304" pitchFamily="18" charset="0"/>
            </a:endParaRPr>
          </a:p>
          <a:p>
            <a:pPr marL="0" indent="0">
              <a:buNone/>
            </a:pPr>
            <a:r>
              <a:rPr lang="en-US" sz="1400" dirty="0">
                <a:solidFill>
                  <a:schemeClr val="tx1"/>
                </a:solidFill>
                <a:latin typeface="Times New Roman" panose="02020603050405020304" pitchFamily="18" charset="0"/>
                <a:cs typeface="Times New Roman" panose="02020603050405020304" pitchFamily="18" charset="0"/>
              </a:rPr>
              <a:t>10.	Generate states and transitions for the LR(0) parser automaton.</a:t>
            </a:r>
            <a:endParaRPr lang="en-IN" sz="1400" dirty="0">
              <a:solidFill>
                <a:schemeClr val="tx1"/>
              </a:solidFill>
              <a:latin typeface="Times New Roman" panose="02020603050405020304" pitchFamily="18" charset="0"/>
              <a:cs typeface="Times New Roman" panose="02020603050405020304" pitchFamily="18" charset="0"/>
            </a:endParaRPr>
          </a:p>
          <a:p>
            <a:pPr marL="0" indent="0">
              <a:buNone/>
            </a:pPr>
            <a:r>
              <a:rPr lang="en-US" sz="1400" dirty="0">
                <a:solidFill>
                  <a:schemeClr val="tx1"/>
                </a:solidFill>
                <a:latin typeface="Times New Roman" panose="02020603050405020304" pitchFamily="18" charset="0"/>
                <a:cs typeface="Times New Roman" panose="02020603050405020304" pitchFamily="18" charset="0"/>
              </a:rPr>
              <a:t>11.	 Print the generated states and transitions.</a:t>
            </a:r>
            <a:endParaRPr lang="en-IN" sz="1400" dirty="0">
              <a:solidFill>
                <a:schemeClr val="tx1"/>
              </a:solidFill>
              <a:latin typeface="Times New Roman" panose="02020603050405020304" pitchFamily="18" charset="0"/>
              <a:cs typeface="Times New Roman" panose="02020603050405020304" pitchFamily="18" charset="0"/>
            </a:endParaRPr>
          </a:p>
          <a:p>
            <a:pPr marL="0" indent="0">
              <a:buNone/>
            </a:pPr>
            <a:r>
              <a:rPr lang="en-US" sz="1400" dirty="0">
                <a:solidFill>
                  <a:schemeClr val="tx1"/>
                </a:solidFill>
                <a:latin typeface="Times New Roman" panose="02020603050405020304" pitchFamily="18" charset="0"/>
                <a:cs typeface="Times New Roman" panose="02020603050405020304" pitchFamily="18" charset="0"/>
              </a:rPr>
              <a:t>12.	Stop</a:t>
            </a:r>
            <a:endParaRPr lang="en-IN" sz="1400" dirty="0">
              <a:solidFill>
                <a:schemeClr val="tx1"/>
              </a:solidFill>
              <a:latin typeface="Times New Roman" panose="02020603050405020304" pitchFamily="18" charset="0"/>
              <a:cs typeface="Times New Roman" panose="02020603050405020304" pitchFamily="18" charset="0"/>
            </a:endParaRPr>
          </a:p>
          <a:p>
            <a:endParaRPr lang="en-IN" sz="1400" dirty="0">
              <a:solidFill>
                <a:schemeClr val="tx1"/>
              </a:solidFill>
              <a:latin typeface="Times New Roman" panose="02020603050405020304" pitchFamily="18" charset="0"/>
              <a:cs typeface="Times New Roman" panose="02020603050405020304" pitchFamily="18" charset="0"/>
            </a:endParaRPr>
          </a:p>
        </p:txBody>
      </p:sp>
      <p:pic>
        <p:nvPicPr>
          <p:cNvPr id="4" name="WhatsApp Audio 2023-09-02 at 00.49.15">
            <a:hlinkClick r:id="" action="ppaction://media"/>
            <a:extLst>
              <a:ext uri="{FF2B5EF4-FFF2-40B4-BE49-F238E27FC236}">
                <a16:creationId xmlns:a16="http://schemas.microsoft.com/office/drawing/2014/main" id="{94DD5991-2CDD-937F-E5D9-3A49B2E208B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26693" y="6326621"/>
            <a:ext cx="406400" cy="406400"/>
          </a:xfrm>
          <a:prstGeom prst="rect">
            <a:avLst/>
          </a:prstGeom>
        </p:spPr>
      </p:pic>
    </p:spTree>
    <p:extLst>
      <p:ext uri="{BB962C8B-B14F-4D97-AF65-F5344CB8AC3E}">
        <p14:creationId xmlns:p14="http://schemas.microsoft.com/office/powerpoint/2010/main" val="14881729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6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anose="02020603050405020304" pitchFamily="18" charset="0"/>
                <a:cs typeface="Times New Roman" panose="02020603050405020304" pitchFamily="18" charset="0"/>
              </a:rPr>
              <a:t>SOURCE CODE</a:t>
            </a:r>
            <a:endParaRPr lang="en-IN" sz="32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3858936" y="771787"/>
            <a:ext cx="7325532" cy="5212961"/>
          </a:xfrm>
        </p:spPr>
        <p:txBody>
          <a:bodyPr>
            <a:noAutofit/>
          </a:bodyPr>
          <a:lstStyle/>
          <a:p>
            <a:pPr marL="0" indent="0">
              <a:buNone/>
            </a:pPr>
            <a:r>
              <a:rPr lang="en-IN" sz="1800" dirty="0">
                <a:solidFill>
                  <a:schemeClr val="tx1"/>
                </a:solidFill>
                <a:latin typeface="Times New Roman" panose="02020603050405020304" pitchFamily="18" charset="0"/>
                <a:cs typeface="Times New Roman" panose="02020603050405020304" pitchFamily="18" charset="0"/>
              </a:rPr>
              <a:t>def </a:t>
            </a:r>
            <a:r>
              <a:rPr lang="en-IN" sz="1800" dirty="0" err="1">
                <a:solidFill>
                  <a:schemeClr val="tx1"/>
                </a:solidFill>
                <a:latin typeface="Times New Roman" panose="02020603050405020304" pitchFamily="18" charset="0"/>
                <a:cs typeface="Times New Roman" panose="02020603050405020304" pitchFamily="18" charset="0"/>
              </a:rPr>
              <a:t>generate_augmented_grammar</a:t>
            </a:r>
            <a:r>
              <a:rPr lang="en-IN" sz="1800" dirty="0">
                <a:solidFill>
                  <a:schemeClr val="tx1"/>
                </a:solidFill>
                <a:latin typeface="Times New Roman" panose="02020603050405020304" pitchFamily="18" charset="0"/>
                <a:cs typeface="Times New Roman" panose="02020603050405020304" pitchFamily="18" charset="0"/>
              </a:rPr>
              <a:t>(grammar):</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    </a:t>
            </a:r>
            <a:r>
              <a:rPr lang="en-IN" sz="1800" dirty="0" err="1">
                <a:solidFill>
                  <a:schemeClr val="tx1"/>
                </a:solidFill>
                <a:latin typeface="Times New Roman" panose="02020603050405020304" pitchFamily="18" charset="0"/>
                <a:cs typeface="Times New Roman" panose="02020603050405020304" pitchFamily="18" charset="0"/>
              </a:rPr>
              <a:t>augmented_grammar</a:t>
            </a:r>
            <a:r>
              <a:rPr lang="en-IN" sz="1800" dirty="0">
                <a:solidFill>
                  <a:schemeClr val="tx1"/>
                </a:solidFill>
                <a:latin typeface="Times New Roman" panose="02020603050405020304" pitchFamily="18" charset="0"/>
                <a:cs typeface="Times New Roman" panose="02020603050405020304" pitchFamily="18" charset="0"/>
              </a:rPr>
              <a:t> = </a:t>
            </a:r>
            <a:r>
              <a:rPr lang="en-IN" sz="1800" dirty="0" err="1">
                <a:solidFill>
                  <a:schemeClr val="tx1"/>
                </a:solidFill>
                <a:latin typeface="Times New Roman" panose="02020603050405020304" pitchFamily="18" charset="0"/>
                <a:cs typeface="Times New Roman" panose="02020603050405020304" pitchFamily="18" charset="0"/>
              </a:rPr>
              <a:t>grammar.copy</a:t>
            </a:r>
            <a:r>
              <a:rPr lang="en-IN" sz="1800" dirty="0">
                <a:solidFill>
                  <a:schemeClr val="tx1"/>
                </a:solidFill>
                <a:latin typeface="Times New Roman" panose="02020603050405020304" pitchFamily="18" charset="0"/>
                <a:cs typeface="Times New Roman" panose="02020603050405020304" pitchFamily="18" charset="0"/>
              </a:rPr>
              <a:t>()</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    </a:t>
            </a:r>
            <a:r>
              <a:rPr lang="en-IN" sz="1800" dirty="0" err="1">
                <a:solidFill>
                  <a:schemeClr val="tx1"/>
                </a:solidFill>
                <a:latin typeface="Times New Roman" panose="02020603050405020304" pitchFamily="18" charset="0"/>
                <a:cs typeface="Times New Roman" panose="02020603050405020304" pitchFamily="18" charset="0"/>
              </a:rPr>
              <a:t>new_start_symbol</a:t>
            </a:r>
            <a:r>
              <a:rPr lang="en-IN" sz="1800" dirty="0">
                <a:solidFill>
                  <a:schemeClr val="tx1"/>
                </a:solidFill>
                <a:latin typeface="Times New Roman" panose="02020603050405020304" pitchFamily="18" charset="0"/>
                <a:cs typeface="Times New Roman" panose="02020603050405020304" pitchFamily="18" charset="0"/>
              </a:rPr>
              <a:t> = grammar[0][0] + "'"</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    </a:t>
            </a:r>
            <a:r>
              <a:rPr lang="en-IN" sz="1800" dirty="0" err="1">
                <a:solidFill>
                  <a:schemeClr val="tx1"/>
                </a:solidFill>
                <a:latin typeface="Times New Roman" panose="02020603050405020304" pitchFamily="18" charset="0"/>
                <a:cs typeface="Times New Roman" panose="02020603050405020304" pitchFamily="18" charset="0"/>
              </a:rPr>
              <a:t>augmented_grammar.insert</a:t>
            </a:r>
            <a:r>
              <a:rPr lang="en-IN" sz="1800" dirty="0">
                <a:solidFill>
                  <a:schemeClr val="tx1"/>
                </a:solidFill>
                <a:latin typeface="Times New Roman" panose="02020603050405020304" pitchFamily="18" charset="0"/>
                <a:cs typeface="Times New Roman" panose="02020603050405020304" pitchFamily="18" charset="0"/>
              </a:rPr>
              <a:t>(0, (</a:t>
            </a:r>
            <a:r>
              <a:rPr lang="en-IN" sz="1800" dirty="0" err="1">
                <a:solidFill>
                  <a:schemeClr val="tx1"/>
                </a:solidFill>
                <a:latin typeface="Times New Roman" panose="02020603050405020304" pitchFamily="18" charset="0"/>
                <a:cs typeface="Times New Roman" panose="02020603050405020304" pitchFamily="18" charset="0"/>
              </a:rPr>
              <a:t>new_start_symbol</a:t>
            </a:r>
            <a:r>
              <a:rPr lang="en-IN" sz="1800" dirty="0">
                <a:solidFill>
                  <a:schemeClr val="tx1"/>
                </a:solidFill>
                <a:latin typeface="Times New Roman" panose="02020603050405020304" pitchFamily="18" charset="0"/>
                <a:cs typeface="Times New Roman" panose="02020603050405020304" pitchFamily="18" charset="0"/>
              </a:rPr>
              <a:t>, [grammar[0][0]]))</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    return </a:t>
            </a:r>
            <a:r>
              <a:rPr lang="en-IN" sz="1800" dirty="0" err="1">
                <a:solidFill>
                  <a:schemeClr val="tx1"/>
                </a:solidFill>
                <a:latin typeface="Times New Roman" panose="02020603050405020304" pitchFamily="18" charset="0"/>
                <a:cs typeface="Times New Roman" panose="02020603050405020304" pitchFamily="18" charset="0"/>
              </a:rPr>
              <a:t>augmented_grammar</a:t>
            </a:r>
            <a:endParaRPr lang="en-IN" sz="1800" dirty="0">
              <a:solidFill>
                <a:schemeClr val="tx1"/>
              </a:solidFill>
              <a:latin typeface="Times New Roman" panose="02020603050405020304" pitchFamily="18" charset="0"/>
              <a:cs typeface="Times New Roman" panose="02020603050405020304" pitchFamily="18" charset="0"/>
            </a:endParaRPr>
          </a:p>
          <a:p>
            <a:pPr marL="0" indent="0">
              <a:buNone/>
            </a:pPr>
            <a:endParaRPr lang="en-IN" sz="1800" dirty="0">
              <a:solidFill>
                <a:schemeClr val="tx1"/>
              </a:solidFill>
              <a:latin typeface="Times New Roman" panose="02020603050405020304" pitchFamily="18" charset="0"/>
              <a:cs typeface="Times New Roman" panose="02020603050405020304" pitchFamily="18" charset="0"/>
            </a:endParaRPr>
          </a:p>
          <a:p>
            <a:pPr marL="0" indent="0">
              <a:buNone/>
            </a:pPr>
            <a:r>
              <a:rPr lang="en-IN" sz="1800" dirty="0">
                <a:solidFill>
                  <a:schemeClr val="tx1"/>
                </a:solidFill>
                <a:latin typeface="Times New Roman" panose="02020603050405020304" pitchFamily="18" charset="0"/>
                <a:cs typeface="Times New Roman" panose="02020603050405020304" pitchFamily="18" charset="0"/>
              </a:rPr>
              <a:t>grammar = [('S', ['A', 'B']), ('A', ['a', 'A']),('A', ['b']),('B', ['c'])]</a:t>
            </a:r>
          </a:p>
          <a:p>
            <a:pPr marL="0" indent="0">
              <a:buNone/>
            </a:pPr>
            <a:r>
              <a:rPr lang="en-IN" sz="1800" dirty="0" err="1">
                <a:solidFill>
                  <a:schemeClr val="tx1"/>
                </a:solidFill>
                <a:latin typeface="Times New Roman" panose="02020603050405020304" pitchFamily="18" charset="0"/>
                <a:cs typeface="Times New Roman" panose="02020603050405020304" pitchFamily="18" charset="0"/>
              </a:rPr>
              <a:t>augmented_grammar</a:t>
            </a:r>
            <a:r>
              <a:rPr lang="en-IN" sz="1800" dirty="0">
                <a:solidFill>
                  <a:schemeClr val="tx1"/>
                </a:solidFill>
                <a:latin typeface="Times New Roman" panose="02020603050405020304" pitchFamily="18" charset="0"/>
                <a:cs typeface="Times New Roman" panose="02020603050405020304" pitchFamily="18" charset="0"/>
              </a:rPr>
              <a:t> = </a:t>
            </a:r>
            <a:r>
              <a:rPr lang="en-IN" sz="1800" dirty="0" err="1">
                <a:solidFill>
                  <a:schemeClr val="tx1"/>
                </a:solidFill>
                <a:latin typeface="Times New Roman" panose="02020603050405020304" pitchFamily="18" charset="0"/>
                <a:cs typeface="Times New Roman" panose="02020603050405020304" pitchFamily="18" charset="0"/>
              </a:rPr>
              <a:t>generate_augmented_grammar</a:t>
            </a:r>
            <a:r>
              <a:rPr lang="en-IN" sz="1800" dirty="0">
                <a:solidFill>
                  <a:schemeClr val="tx1"/>
                </a:solidFill>
                <a:latin typeface="Times New Roman" panose="02020603050405020304" pitchFamily="18" charset="0"/>
                <a:cs typeface="Times New Roman" panose="02020603050405020304" pitchFamily="18" charset="0"/>
              </a:rPr>
              <a:t>(grammar)</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for </a:t>
            </a:r>
            <a:r>
              <a:rPr lang="en-IN" sz="1800" dirty="0" err="1">
                <a:solidFill>
                  <a:schemeClr val="tx1"/>
                </a:solidFill>
                <a:latin typeface="Times New Roman" panose="02020603050405020304" pitchFamily="18" charset="0"/>
                <a:cs typeface="Times New Roman" panose="02020603050405020304" pitchFamily="18" charset="0"/>
              </a:rPr>
              <a:t>non_terminal</a:t>
            </a:r>
            <a:r>
              <a:rPr lang="en-IN" sz="1800" dirty="0">
                <a:solidFill>
                  <a:schemeClr val="tx1"/>
                </a:solidFill>
                <a:latin typeface="Times New Roman" panose="02020603050405020304" pitchFamily="18" charset="0"/>
                <a:cs typeface="Times New Roman" panose="02020603050405020304" pitchFamily="18" charset="0"/>
              </a:rPr>
              <a:t>, production in </a:t>
            </a:r>
            <a:r>
              <a:rPr lang="en-IN" sz="1800" dirty="0" err="1">
                <a:solidFill>
                  <a:schemeClr val="tx1"/>
                </a:solidFill>
                <a:latin typeface="Times New Roman" panose="02020603050405020304" pitchFamily="18" charset="0"/>
                <a:cs typeface="Times New Roman" panose="02020603050405020304" pitchFamily="18" charset="0"/>
              </a:rPr>
              <a:t>augmented_grammar</a:t>
            </a:r>
            <a:r>
              <a:rPr lang="en-IN" sz="1800" dirty="0">
                <a:solidFill>
                  <a:schemeClr val="tx1"/>
                </a:solidFill>
                <a:latin typeface="Times New Roman" panose="02020603050405020304" pitchFamily="18" charset="0"/>
                <a:cs typeface="Times New Roman" panose="02020603050405020304" pitchFamily="18" charset="0"/>
              </a:rPr>
              <a:t>:</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    </a:t>
            </a:r>
            <a:r>
              <a:rPr lang="en-IN" sz="1800" dirty="0" err="1">
                <a:solidFill>
                  <a:schemeClr val="tx1"/>
                </a:solidFill>
                <a:latin typeface="Times New Roman" panose="02020603050405020304" pitchFamily="18" charset="0"/>
                <a:cs typeface="Times New Roman" panose="02020603050405020304" pitchFamily="18" charset="0"/>
              </a:rPr>
              <a:t>production_str</a:t>
            </a:r>
            <a:r>
              <a:rPr lang="en-IN" sz="1800" dirty="0">
                <a:solidFill>
                  <a:schemeClr val="tx1"/>
                </a:solidFill>
                <a:latin typeface="Times New Roman" panose="02020603050405020304" pitchFamily="18" charset="0"/>
                <a:cs typeface="Times New Roman" panose="02020603050405020304" pitchFamily="18" charset="0"/>
              </a:rPr>
              <a:t> = ' '.join(production)</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    print(f"{</a:t>
            </a:r>
            <a:r>
              <a:rPr lang="en-IN" sz="1800" dirty="0" err="1">
                <a:solidFill>
                  <a:schemeClr val="tx1"/>
                </a:solidFill>
                <a:latin typeface="Times New Roman" panose="02020603050405020304" pitchFamily="18" charset="0"/>
                <a:cs typeface="Times New Roman" panose="02020603050405020304" pitchFamily="18" charset="0"/>
              </a:rPr>
              <a:t>non_terminal</a:t>
            </a:r>
            <a:r>
              <a:rPr lang="en-IN" sz="1800" dirty="0">
                <a:solidFill>
                  <a:schemeClr val="tx1"/>
                </a:solidFill>
                <a:latin typeface="Times New Roman" panose="02020603050405020304" pitchFamily="18" charset="0"/>
                <a:cs typeface="Times New Roman" panose="02020603050405020304" pitchFamily="18" charset="0"/>
              </a:rPr>
              <a:t>} -&gt; {</a:t>
            </a:r>
            <a:r>
              <a:rPr lang="en-IN" sz="1800" dirty="0" err="1">
                <a:solidFill>
                  <a:schemeClr val="tx1"/>
                </a:solidFill>
                <a:latin typeface="Times New Roman" panose="02020603050405020304" pitchFamily="18" charset="0"/>
                <a:cs typeface="Times New Roman" panose="02020603050405020304" pitchFamily="18" charset="0"/>
              </a:rPr>
              <a:t>production_str.replace</a:t>
            </a:r>
            <a:r>
              <a:rPr lang="en-IN" sz="1800" dirty="0">
                <a:solidFill>
                  <a:schemeClr val="tx1"/>
                </a:solidFill>
                <a:latin typeface="Times New Roman" panose="02020603050405020304" pitchFamily="18" charset="0"/>
                <a:cs typeface="Times New Roman" panose="02020603050405020304" pitchFamily="18" charset="0"/>
              </a:rPr>
              <a:t>(' ', '')}")</a:t>
            </a:r>
          </a:p>
          <a:p>
            <a:pPr marL="0" indent="0">
              <a:buNone/>
            </a:pPr>
            <a:endParaRPr lang="en-IN" sz="1800"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BB57F5FF-8859-2091-5663-3697882D5306}"/>
              </a:ext>
            </a:extLst>
          </p:cNvPr>
          <p:cNvSpPr txBox="1"/>
          <p:nvPr/>
        </p:nvSpPr>
        <p:spPr>
          <a:xfrm>
            <a:off x="4091940" y="297180"/>
            <a:ext cx="4652010" cy="400110"/>
          </a:xfrm>
          <a:prstGeom prst="rect">
            <a:avLst/>
          </a:prstGeom>
          <a:noFill/>
        </p:spPr>
        <p:txBody>
          <a:bodyPr wrap="square" rtlCol="0">
            <a:spAutoFit/>
          </a:bodyPr>
          <a:lstStyle/>
          <a:p>
            <a:r>
              <a:rPr lang="en-US" sz="2000" b="1" dirty="0"/>
              <a:t>Main Logic For Augmented Grammer:</a:t>
            </a:r>
            <a:endParaRPr lang="en-IN" sz="2000" b="1" dirty="0"/>
          </a:p>
        </p:txBody>
      </p:sp>
      <p:pic>
        <p:nvPicPr>
          <p:cNvPr id="6" name="WhatsApp Audio 2023-09-02 at 10.01.33">
            <a:hlinkClick r:id="" action="ppaction://media"/>
            <a:extLst>
              <a:ext uri="{FF2B5EF4-FFF2-40B4-BE49-F238E27FC236}">
                <a16:creationId xmlns:a16="http://schemas.microsoft.com/office/drawing/2014/main" id="{9B5C383A-572D-E3E3-C703-569F36C830A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3719" y="6317384"/>
            <a:ext cx="406400" cy="406400"/>
          </a:xfrm>
          <a:prstGeom prst="rect">
            <a:avLst/>
          </a:prstGeom>
        </p:spPr>
      </p:pic>
    </p:spTree>
    <p:extLst>
      <p:ext uri="{BB962C8B-B14F-4D97-AF65-F5344CB8AC3E}">
        <p14:creationId xmlns:p14="http://schemas.microsoft.com/office/powerpoint/2010/main" val="263856038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43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09726"/>
            <a:ext cx="5528345" cy="6406113"/>
          </a:xfrm>
          <a:prstGeom prst="rect">
            <a:avLst/>
          </a:prstGeom>
        </p:spPr>
        <p:txBody>
          <a:bodyPr wrap="square">
            <a:spAutoFit/>
          </a:bodyPr>
          <a:lstStyle/>
          <a:p>
            <a:pPr>
              <a:lnSpc>
                <a:spcPct val="107000"/>
              </a:lnSpc>
              <a:spcAft>
                <a:spcPts val="800"/>
              </a:spcAft>
            </a:pPr>
            <a:endPar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class Grammar:</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def</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_</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init</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_(self,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start_symbol</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rules):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self.start_symbol</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start_symbol</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self.rules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rules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def</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closure(self, items):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queue =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deque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closure = set(items)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while queue:</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item =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queue.popleft</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item.dot &lt;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len</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item.rhs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and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item.rhs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[item.dot] in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self.rules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for rule in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self.rules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item.rhs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[item.dot]]: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new_item</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Item(</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item.rhs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[item.dot], rule, 0)</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r>
              <a:rPr lang="en-US" kern="0" dirty="0">
                <a:solidFill>
                  <a:srgbClr val="000000"/>
                </a:solidFill>
                <a:latin typeface="Times New Roman" panose="02020603050405020304" pitchFamily="18" charset="0"/>
                <a:ea typeface="Times New Roman" panose="02020603050405020304" pitchFamily="18" charset="0"/>
              </a:rPr>
              <a:t>                    if </a:t>
            </a:r>
            <a:r>
              <a:rPr lang="en-US" kern="0" dirty="0" err="1">
                <a:solidFill>
                  <a:srgbClr val="000000"/>
                </a:solidFill>
                <a:latin typeface="Times New Roman" panose="02020603050405020304" pitchFamily="18" charset="0"/>
                <a:ea typeface="Times New Roman" panose="02020603050405020304" pitchFamily="18" charset="0"/>
              </a:rPr>
              <a:t>new_item</a:t>
            </a:r>
            <a:r>
              <a:rPr lang="en-US" kern="0" dirty="0">
                <a:solidFill>
                  <a:srgbClr val="000000"/>
                </a:solidFill>
                <a:latin typeface="Times New Roman" panose="02020603050405020304" pitchFamily="18" charset="0"/>
                <a:ea typeface="Times New Roman" panose="02020603050405020304" pitchFamily="18" charset="0"/>
              </a:rPr>
              <a:t> not in </a:t>
            </a:r>
          </a:p>
          <a:p>
            <a:r>
              <a:rPr lang="en-US" dirty="0"/>
              <a:t>closure:</a:t>
            </a:r>
            <a:endParaRPr lang="en-IN" dirty="0"/>
          </a:p>
          <a:p>
            <a:endParaRPr lang="en-IN" dirty="0"/>
          </a:p>
        </p:txBody>
      </p:sp>
      <p:sp>
        <p:nvSpPr>
          <p:cNvPr id="3" name="Rectangle 2"/>
          <p:cNvSpPr/>
          <p:nvPr/>
        </p:nvSpPr>
        <p:spPr>
          <a:xfrm>
            <a:off x="5721293" y="92279"/>
            <a:ext cx="5989738" cy="6965753"/>
          </a:xfrm>
          <a:prstGeom prst="rect">
            <a:avLst/>
          </a:prstGeom>
        </p:spPr>
        <p:txBody>
          <a:bodyPr wrap="square">
            <a:spAutoFit/>
          </a:bodyPr>
          <a:lstStyle/>
          <a:p>
            <a:pPr>
              <a:lnSpc>
                <a:spcPct val="107000"/>
              </a:lnSpc>
              <a:spcAft>
                <a:spcPts val="800"/>
              </a:spcAft>
            </a:pP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closure.add</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new_item</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queue.append</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new_item</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return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frozenset</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(closure)</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def</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goto</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 items, symbol):</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next_items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set()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for item in items: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item.dot &lt;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len</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item.rhs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and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item.rhs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[item.dot] == symbol:</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next_items.add</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item.lhs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item.rhs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item.dot + 1))</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return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self.closure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next_items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def</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items(self):</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symbols = set()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for lhs in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self.rules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symbols.add</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(lhs)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for rule in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self.rules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[lhs]: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symbols.update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(rule)</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52C64EC5-E0A2-8012-07F3-63253B303193}"/>
              </a:ext>
            </a:extLst>
          </p:cNvPr>
          <p:cNvSpPr txBox="1"/>
          <p:nvPr/>
        </p:nvSpPr>
        <p:spPr>
          <a:xfrm>
            <a:off x="217170" y="209726"/>
            <a:ext cx="4406265" cy="400110"/>
          </a:xfrm>
          <a:prstGeom prst="rect">
            <a:avLst/>
          </a:prstGeom>
          <a:noFill/>
        </p:spPr>
        <p:txBody>
          <a:bodyPr wrap="square" rtlCol="0">
            <a:spAutoFit/>
          </a:bodyPr>
          <a:lstStyle/>
          <a:p>
            <a:r>
              <a:rPr lang="en-US" sz="2000" b="1" dirty="0"/>
              <a:t>Main Logic for Transition States</a:t>
            </a:r>
            <a:endParaRPr lang="en-IN" sz="2000" b="1" dirty="0"/>
          </a:p>
        </p:txBody>
      </p:sp>
      <p:pic>
        <p:nvPicPr>
          <p:cNvPr id="12" name="WhatsApp Audio 2023-09-02 at 10.01.27 AM (2)">
            <a:hlinkClick r:id="" action="ppaction://media"/>
            <a:extLst>
              <a:ext uri="{FF2B5EF4-FFF2-40B4-BE49-F238E27FC236}">
                <a16:creationId xmlns:a16="http://schemas.microsoft.com/office/drawing/2014/main" id="{CB26F694-2C22-E6F8-C5B4-C115C9F0017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00779" y="6359321"/>
            <a:ext cx="406400" cy="406400"/>
          </a:xfrm>
          <a:prstGeom prst="rect">
            <a:avLst/>
          </a:prstGeom>
        </p:spPr>
      </p:pic>
    </p:spTree>
    <p:extLst>
      <p:ext uri="{BB962C8B-B14F-4D97-AF65-F5344CB8AC3E}">
        <p14:creationId xmlns:p14="http://schemas.microsoft.com/office/powerpoint/2010/main" val="116106281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368"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5511568" y="0"/>
            <a:ext cx="7306812" cy="7448257"/>
          </a:xfrm>
          <a:prstGeom prst="rect">
            <a:avLst/>
          </a:prstGeom>
        </p:spPr>
        <p:txBody>
          <a:bodyPr wrap="square">
            <a:spAutoFit/>
          </a:bodyPr>
          <a:lstStyle/>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return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closures.keys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transitions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def</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print_states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(states):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for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state in enumerate(states):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print(</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f"I</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for item in state:</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print(f"  {item}")</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def</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print_transitions</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(transitions):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for key in transitions: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print(f"{key[0]} --{key[1]}--&gt; {transitions[key]}")</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rules = {</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"E'": [["E", "*", "E"]],</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"E":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num</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["E", "+", "E"]]</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print("input is: ",rules)</a:t>
            </a:r>
            <a:endParaRPr lang="en-IN"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print()</a:t>
            </a:r>
            <a:endParaRPr lang="en-IN"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print("output is: ")</a:t>
            </a:r>
            <a:endParaRPr lang="en-IN"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grammar = Grammar("E'", rules) states, transitions = </a:t>
            </a:r>
            <a:r>
              <a:rPr lang="en-US" dirty="0" err="1">
                <a:latin typeface="Times New Roman" panose="02020603050405020304" pitchFamily="18" charset="0"/>
                <a:cs typeface="Times New Roman" panose="02020603050405020304" pitchFamily="18" charset="0"/>
              </a:rPr>
              <a:t>grammar.items</a:t>
            </a: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print_states</a:t>
            </a:r>
            <a:r>
              <a:rPr lang="en-US" dirty="0">
                <a:latin typeface="Times New Roman" panose="02020603050405020304" pitchFamily="18" charset="0"/>
                <a:cs typeface="Times New Roman" panose="02020603050405020304" pitchFamily="18" charset="0"/>
              </a:rPr>
              <a:t>(states)</a:t>
            </a:r>
            <a:endParaRPr lang="en-IN"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print_transitions</a:t>
            </a:r>
            <a:r>
              <a:rPr lang="en-US" dirty="0">
                <a:latin typeface="Times New Roman" panose="02020603050405020304" pitchFamily="18" charset="0"/>
                <a:cs typeface="Times New Roman" panose="02020603050405020304" pitchFamily="18" charset="0"/>
              </a:rPr>
              <a:t>(transitions</a:t>
            </a:r>
            <a:r>
              <a:rPr lang="en-US" dirty="0"/>
              <a:t>)</a:t>
            </a:r>
            <a:endParaRPr lang="en-IN" dirty="0"/>
          </a:p>
          <a:p>
            <a:endParaRPr lang="en-IN" dirty="0"/>
          </a:p>
          <a:p>
            <a:pPr>
              <a:lnSpc>
                <a:spcPct val="107000"/>
              </a:lnSpc>
              <a:spcAft>
                <a:spcPts val="800"/>
              </a:spcAft>
            </a:pP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8" name="Rectangle 7"/>
          <p:cNvSpPr/>
          <p:nvPr/>
        </p:nvSpPr>
        <p:spPr>
          <a:xfrm>
            <a:off x="134224" y="75501"/>
            <a:ext cx="5301842" cy="6657976"/>
          </a:xfrm>
          <a:prstGeom prst="rect">
            <a:avLst/>
          </a:prstGeom>
        </p:spPr>
        <p:txBody>
          <a:bodyPr wrap="square">
            <a:spAutoFit/>
          </a:bodyPr>
          <a:lstStyle/>
          <a:p>
            <a:pPr>
              <a:lnSpc>
                <a:spcPct val="107000"/>
              </a:lnSpc>
              <a:spcAft>
                <a:spcPts val="800"/>
              </a:spcAft>
            </a:pP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start_item</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Item(</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self.start_symbol</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self.start_symbol</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0)</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start_closure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self.closure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start_item</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queue =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deque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start_closure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closures =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start_closure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0}</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transitions = {}</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index = 1</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while queue:</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closure =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queue.popleft</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for symbol in symbols:</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next_closure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self.goto</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(closure, symbol)</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next_closure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if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next_closure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not in closures:             closures[</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next_closure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 index</a:t>
            </a:r>
            <a:endParaRPr lang="en-IN" sz="1400" dirty="0">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index += 1                    </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queue.append</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next_closure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transitions[closures[closure], symbol] = closures[</a:t>
            </a:r>
            <a:r>
              <a:rPr lang="en-US"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next_closure</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7" name="WhatsApp Audio 2023-09-02 at 10.01.27 AM">
            <a:hlinkClick r:id="" action="ppaction://media"/>
            <a:extLst>
              <a:ext uri="{FF2B5EF4-FFF2-40B4-BE49-F238E27FC236}">
                <a16:creationId xmlns:a16="http://schemas.microsoft.com/office/drawing/2014/main" id="{C222B288-36AD-86ED-36CA-C43AD149A28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4329" y="6327077"/>
            <a:ext cx="406400" cy="406400"/>
          </a:xfrm>
          <a:prstGeom prst="rect">
            <a:avLst/>
          </a:prstGeom>
        </p:spPr>
      </p:pic>
    </p:spTree>
    <p:extLst>
      <p:ext uri="{BB962C8B-B14F-4D97-AF65-F5344CB8AC3E}">
        <p14:creationId xmlns:p14="http://schemas.microsoft.com/office/powerpoint/2010/main" val="61022703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51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anose="02020603050405020304" pitchFamily="18" charset="0"/>
                <a:cs typeface="Times New Roman" panose="02020603050405020304" pitchFamily="18" charset="0"/>
              </a:rPr>
              <a:t>TIME COMPLEXITY</a:t>
            </a:r>
            <a:endParaRPr lang="en-IN" sz="32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marL="0" indent="0">
              <a:buNone/>
            </a:pPr>
            <a:r>
              <a:rPr lang="en-US" sz="2400" dirty="0">
                <a:solidFill>
                  <a:schemeClr val="tx1"/>
                </a:solidFill>
                <a:latin typeface="Times New Roman" panose="02020603050405020304" pitchFamily="18" charset="0"/>
                <a:cs typeface="Times New Roman" panose="02020603050405020304" pitchFamily="18" charset="0"/>
              </a:rPr>
              <a:t>	Overall, the time complexity of the entire LR(0) parsing automaton construction can be approximated as O(N * M), where N is the number of states and M is the average number of items and production rules in each state. This is a simplified estimation, as factors like the specific grammar, the number of symbols, and the structure of production rules can affect the actual time complexity.</a:t>
            </a:r>
            <a:endParaRPr lang="en-IN" sz="2400" dirty="0">
              <a:solidFill>
                <a:schemeClr val="tx1"/>
              </a:solidFill>
              <a:latin typeface="Times New Roman" panose="02020603050405020304" pitchFamily="18" charset="0"/>
              <a:cs typeface="Times New Roman" panose="02020603050405020304" pitchFamily="18" charset="0"/>
            </a:endParaRPr>
          </a:p>
          <a:p>
            <a:pPr marL="0" indent="0">
              <a:buNone/>
            </a:pPr>
            <a:r>
              <a:rPr lang="en-US" sz="2400" dirty="0">
                <a:solidFill>
                  <a:schemeClr val="tx1"/>
                </a:solidFill>
                <a:latin typeface="Times New Roman" panose="02020603050405020304" pitchFamily="18" charset="0"/>
                <a:cs typeface="Times New Roman" panose="02020603050405020304" pitchFamily="18" charset="0"/>
              </a:rPr>
              <a:t>	For your specific grammar and set of rules, the time complexity can vary based on the number of states and items in the closure sets, as well as the number of symbols in the grammar.</a:t>
            </a:r>
            <a:endParaRPr lang="en-IN" sz="2400" dirty="0">
              <a:solidFill>
                <a:schemeClr val="tx1"/>
              </a:solidFill>
              <a:latin typeface="Times New Roman" panose="02020603050405020304" pitchFamily="18" charset="0"/>
              <a:cs typeface="Times New Roman" panose="02020603050405020304" pitchFamily="18" charset="0"/>
            </a:endParaRPr>
          </a:p>
          <a:p>
            <a:endParaRPr lang="en-IN" sz="2400" dirty="0">
              <a:solidFill>
                <a:schemeClr val="tx1"/>
              </a:solidFill>
              <a:latin typeface="Times New Roman" panose="02020603050405020304" pitchFamily="18" charset="0"/>
              <a:cs typeface="Times New Roman" panose="02020603050405020304" pitchFamily="18" charset="0"/>
            </a:endParaRPr>
          </a:p>
        </p:txBody>
      </p:sp>
      <p:pic>
        <p:nvPicPr>
          <p:cNvPr id="5" name="audio1">
            <a:hlinkClick r:id="" action="ppaction://media"/>
            <a:extLst>
              <a:ext uri="{FF2B5EF4-FFF2-40B4-BE49-F238E27FC236}">
                <a16:creationId xmlns:a16="http://schemas.microsoft.com/office/drawing/2014/main" id="{12A36CA0-8BDD-46FE-1EFB-8CFF76DDA6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4691" y="6435436"/>
            <a:ext cx="406400" cy="406400"/>
          </a:xfrm>
          <a:prstGeom prst="rect">
            <a:avLst/>
          </a:prstGeom>
        </p:spPr>
      </p:pic>
    </p:spTree>
    <p:extLst>
      <p:ext uri="{BB962C8B-B14F-4D97-AF65-F5344CB8AC3E}">
        <p14:creationId xmlns:p14="http://schemas.microsoft.com/office/powerpoint/2010/main" val="401367769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08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Status xmlns="71af3243-3dd4-4a8d-8c0d-dd76da1f02a5">Not started</Statu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b385d60f68dd989dca1fdc827799d85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911b479caf7b199da365455750e457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C62D4C9-FB7C-42A5-9239-CABAB80115FB}">
  <ds:schemaRefs>
    <ds:schemaRef ds:uri="http://schemas.microsoft.com/sharepoint/v3/contenttype/forms"/>
  </ds:schemaRefs>
</ds:datastoreItem>
</file>

<file path=customXml/itemProps2.xml><?xml version="1.0" encoding="utf-8"?>
<ds:datastoreItem xmlns:ds="http://schemas.openxmlformats.org/officeDocument/2006/customXml" ds:itemID="{CEB7BB97-A62F-4534-888F-505637578A57}">
  <ds:schemaRefs>
    <ds:schemaRef ds:uri="http://schemas.microsoft.com/office/2006/metadata/properties"/>
    <ds:schemaRef ds:uri="http://schemas.microsoft.com/office/2006/documentManagement/types"/>
    <ds:schemaRef ds:uri="http://purl.org/dc/elements/1.1/"/>
    <ds:schemaRef ds:uri="http://www.w3.org/XML/1998/namespace"/>
    <ds:schemaRef ds:uri="71af3243-3dd4-4a8d-8c0d-dd76da1f02a5"/>
    <ds:schemaRef ds:uri="http://schemas.openxmlformats.org/package/2006/metadata/core-properties"/>
    <ds:schemaRef ds:uri="http://schemas.microsoft.com/office/infopath/2007/PartnerControls"/>
    <ds:schemaRef ds:uri="16c05727-aa75-4e4a-9b5f-8a80a1165891"/>
    <ds:schemaRef ds:uri="http://purl.org/dc/dcmitype/"/>
    <ds:schemaRef ds:uri="http://purl.org/dc/terms/"/>
  </ds:schemaRefs>
</ds:datastoreItem>
</file>

<file path=customXml/itemProps3.xml><?xml version="1.0" encoding="utf-8"?>
<ds:datastoreItem xmlns:ds="http://schemas.openxmlformats.org/officeDocument/2006/customXml" ds:itemID="{7885ACEB-CF5E-44CD-BB7E-D39F90AC534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1668</Words>
  <Application>Microsoft Office PowerPoint</Application>
  <PresentationFormat>Widescreen</PresentationFormat>
  <Paragraphs>126</Paragraphs>
  <Slides>13</Slides>
  <Notes>4</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Corbel</vt:lpstr>
      <vt:lpstr>Times New Roman</vt:lpstr>
      <vt:lpstr>Wingdings 2</vt:lpstr>
      <vt:lpstr>Frame</vt:lpstr>
      <vt:lpstr>COMPLIER DESGIN</vt:lpstr>
      <vt:lpstr>Problem Statement</vt:lpstr>
      <vt:lpstr>AIM</vt:lpstr>
      <vt:lpstr>INTRODUCTION</vt:lpstr>
      <vt:lpstr>ALGORITHM</vt:lpstr>
      <vt:lpstr>SOURCE CODE</vt:lpstr>
      <vt:lpstr>PowerPoint Presentation</vt:lpstr>
      <vt:lpstr>PowerPoint Presentation</vt:lpstr>
      <vt:lpstr>TIME COMPLEXITY</vt:lpstr>
      <vt:lpstr>OUTPUT</vt:lpstr>
      <vt:lpstr>PowerPoint Presentation</vt:lpstr>
      <vt:lpstr>CONCLUSION</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2023-08-31T03:06:57Z</dcterms:created>
  <dcterms:modified xsi:type="dcterms:W3CDTF">2023-09-05T09:15:54Z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